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1793" r:id="rId5"/>
    <p:sldId id="271" r:id="rId6"/>
    <p:sldId id="1811" r:id="rId7"/>
    <p:sldId id="738" r:id="rId8"/>
    <p:sldId id="1830" r:id="rId9"/>
    <p:sldId id="1831" r:id="rId10"/>
    <p:sldId id="1832" r:id="rId11"/>
    <p:sldId id="1717" r:id="rId12"/>
    <p:sldId id="1738" r:id="rId13"/>
    <p:sldId id="1812" r:id="rId14"/>
    <p:sldId id="354" r:id="rId15"/>
    <p:sldId id="1813" r:id="rId16"/>
    <p:sldId id="1833" r:id="rId17"/>
    <p:sldId id="1779" r:id="rId18"/>
    <p:sldId id="1834" r:id="rId19"/>
    <p:sldId id="1835" r:id="rId20"/>
    <p:sldId id="1836" r:id="rId21"/>
    <p:sldId id="1838" r:id="rId22"/>
    <p:sldId id="1837" r:id="rId23"/>
    <p:sldId id="1782" r:id="rId24"/>
    <p:sldId id="744" r:id="rId25"/>
    <p:sldId id="1840" r:id="rId26"/>
    <p:sldId id="1839" r:id="rId27"/>
    <p:sldId id="1800" r:id="rId28"/>
    <p:sldId id="489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23A"/>
    <a:srgbClr val="7DA784"/>
    <a:srgbClr val="C8DACB"/>
    <a:srgbClr val="75B34B"/>
    <a:srgbClr val="5E8C66"/>
    <a:srgbClr val="385723"/>
    <a:srgbClr val="446449"/>
    <a:srgbClr val="DCE8DE"/>
    <a:srgbClr val="AFC9B3"/>
    <a:srgbClr val="009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B2662-CD0C-4520-BD7B-FDCC507AC6CE}" v="618" dt="2022-10-04T16:41:32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EFEDB-F4EB-4BF3-AAFB-1C80689A2F9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2DA75-2DC1-4DC3-A4FD-19E501110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4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843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126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51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5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09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872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238-60E1-48EB-A58F-C3C60F9CB71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861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5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55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21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51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348F-9D76-43D0-8711-48540A9E5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FC252-C438-409F-A678-275103017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C85F-D5CB-4E84-99AE-DF90DE79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0C72-3632-46BC-AD01-A90144DC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01A4-AB82-4FD5-917A-F31B9576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05D4-64F4-4076-B725-C678970F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0B9B3-F5AA-4530-9AA2-195399B6E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9F816-4E01-4FB9-AB8C-96B0992B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8ECF3-5DA0-4E70-8290-67E13EF6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A9AC6-4176-41EA-A71D-4A714A2E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5C861-C59D-4A56-94A1-0768FCBAF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1E250-6A79-424A-BCCE-FB708033A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BFF0-A911-496C-AB36-A1E7B1B0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B16D-ADBC-40C8-AF28-ED0ACCDF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2858-A7CB-40B6-BB55-753A2AF0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95325" y="2617200"/>
            <a:ext cx="10728675" cy="738664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695325" y="3502800"/>
            <a:ext cx="10728675" cy="3693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56400"/>
            <a:ext cx="10728675" cy="3365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21600" y="406800"/>
            <a:ext cx="676800" cy="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743200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Norges miljø- og biovitenskapelige universitet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0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ning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68000" y="2205000"/>
            <a:ext cx="10656000" cy="73866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551384" y="4077072"/>
            <a:ext cx="122413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00" y="4051894"/>
            <a:ext cx="10692000" cy="232943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dirty="0"/>
              <a:t>Norges miljø- og biovitenskapelige universitet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95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9376" y="384358"/>
            <a:ext cx="9588000" cy="5336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268760"/>
            <a:ext cx="10801350" cy="46712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dirty="0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076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6F14-82F2-4534-BC93-D15EF7F4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91EB-A81C-419C-ADE2-F78B5BE6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D3D0B-714E-4F87-A729-8F35498F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FDD6-C927-43D2-8D6B-7276A065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C636-1C42-4236-87C2-C10D9E93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4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4BCF-FF86-48FB-B06C-BF51E68D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CA56-A272-4D8C-8591-1782FF2A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4D5D-09CF-4942-A445-2DBB70B7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E0BE-E08E-42A6-93D7-56CD3ED5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9DA1-B653-4C49-9AF1-62259D61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3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976-A18B-4F78-A5BE-7B0633AB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D26A-DCCF-40A5-B06B-0A7DD6F9D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DF1C8-F4C8-4485-9346-14D0447D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4EF2C-BBEC-457F-84C1-915319D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58AFD-FEA7-4738-8AA7-D39E2450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8FBA7-E1E9-4299-AC7A-D7906FEE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D3AB-F172-48D7-BB55-B61EF464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32B68-C760-478E-B575-B9AE481A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71CAE-41CF-4516-B650-B4BD4BFC1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8B657-1285-4C50-B239-DE5701016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9FF43-1567-4141-A365-D9D5D4216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CACBB-55DC-4618-ACAC-1F71FBA6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F8049-783C-44C8-AF48-A5C341FB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E08FC-585F-48C2-B9B6-ACF869D2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590B-8DD4-49AD-9E4A-37196463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013D8-86B4-4838-BF0B-71BEB6A8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EC7A0-133B-45E6-90CF-7A337D6E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12FD8-A94A-4DA0-A598-3C57DF8D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D812D-63B1-4783-85FF-0CF2CC11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170AC-5B15-412A-BC8B-EE937EA2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8714-84FE-46F3-A188-7B490C4A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1E48-79E9-4F85-B9CD-F8894ABE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08C2-EE97-4269-AB23-D3A350DE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92B94-0963-4252-9AA2-D1971D1BA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40714-F575-4E20-B89C-E1B431CE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CE45-7156-4194-9F19-B84511E2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DC8D-E504-4C52-ACCA-DFCDE84A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1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4992-03C4-4B76-ABE8-51A180A0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663B8-EA7B-465D-988B-4334A674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DB0A4-ABAE-40E8-83F8-034E19FDB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EA8CA-26B4-441B-8E55-7DAF62DE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AE4CD-6D4C-431E-AFCC-DD599E6A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7EB99-E785-4FDE-8139-C2F1BF70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786F2-6648-403A-8563-D5B6B819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DFAEC-CAF9-4CD4-8369-DD8CC16C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C5FF-45B0-4E20-B34A-6A007AFF2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6110-BAD6-4A6C-B69D-999D722A6BE0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7D71-3B39-49A2-BDF5-187450714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649C-8C4C-4E38-96A0-B2E0A350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3823-CABF-465A-85CD-33187D44B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my-library/kahoots/al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D6B62B-F994-4C9E-847F-B62C86F1F325}"/>
              </a:ext>
            </a:extLst>
          </p:cNvPr>
          <p:cNvSpPr/>
          <p:nvPr/>
        </p:nvSpPr>
        <p:spPr>
          <a:xfrm>
            <a:off x="0" y="-105462"/>
            <a:ext cx="12192000" cy="6858000"/>
          </a:xfrm>
          <a:prstGeom prst="rect">
            <a:avLst/>
          </a:prstGeom>
          <a:solidFill>
            <a:srgbClr val="00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1" y="1971155"/>
            <a:ext cx="12191998" cy="7386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b-NO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BUS101_Bedriftsøkonomiske sammenhenger</a:t>
            </a: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0" y="3076723"/>
            <a:ext cx="12155648" cy="369332"/>
          </a:xfrm>
        </p:spPr>
        <p:txBody>
          <a:bodyPr/>
          <a:lstStyle/>
          <a:p>
            <a:pPr algn="ctr"/>
            <a:r>
              <a:rPr lang="nb-NO" sz="3200" b="1" dirty="0">
                <a:latin typeface="+mj-lt"/>
                <a:ea typeface="+mj-ea"/>
                <a:cs typeface="+mj-cs"/>
              </a:rPr>
              <a:t>Forelesning #4; Finansregnskapet Del II</a:t>
            </a:r>
          </a:p>
        </p:txBody>
      </p:sp>
      <p:sp>
        <p:nvSpPr>
          <p:cNvPr id="10" name="Undertittel 7">
            <a:extLst>
              <a:ext uri="{FF2B5EF4-FFF2-40B4-BE49-F238E27FC236}">
                <a16:creationId xmlns:a16="http://schemas.microsoft.com/office/drawing/2014/main" id="{77164B6F-9709-43F7-95F9-1C08D25DD089}"/>
              </a:ext>
            </a:extLst>
          </p:cNvPr>
          <p:cNvSpPr txBox="1">
            <a:spLocks/>
          </p:cNvSpPr>
          <p:nvPr/>
        </p:nvSpPr>
        <p:spPr>
          <a:xfrm>
            <a:off x="0" y="3923427"/>
            <a:ext cx="12191999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Onsdag, 5. oktober 2022</a:t>
            </a:r>
          </a:p>
        </p:txBody>
      </p:sp>
      <p:sp>
        <p:nvSpPr>
          <p:cNvPr id="11" name="Plassholder for bunntekst 5">
            <a:extLst>
              <a:ext uri="{FF2B5EF4-FFF2-40B4-BE49-F238E27FC236}">
                <a16:creationId xmlns:a16="http://schemas.microsoft.com/office/drawing/2014/main" id="{00000A2C-0441-FCAC-8B83-3F1F21071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557" y="6293741"/>
            <a:ext cx="3859569" cy="206374"/>
          </a:xfrm>
        </p:spPr>
        <p:txBody>
          <a:bodyPr/>
          <a:lstStyle/>
          <a:p>
            <a:pPr algn="l"/>
            <a:r>
              <a:rPr lang="nb-NO" sz="1100" dirty="0"/>
              <a:t>Norges miljø- og biovitenskapelige universitet, Handelshøyskolen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E1FC40A0-3D24-82E6-6741-3F68E8BCC7E7}"/>
              </a:ext>
            </a:extLst>
          </p:cNvPr>
          <p:cNvSpPr txBox="1">
            <a:spLocks/>
          </p:cNvSpPr>
          <p:nvPr/>
        </p:nvSpPr>
        <p:spPr>
          <a:xfrm>
            <a:off x="351376" y="5237393"/>
            <a:ext cx="4413572" cy="87307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Stig A. Aune </a:t>
            </a:r>
          </a:p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stig.aune@nmbu.no</a:t>
            </a:r>
          </a:p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T413</a:t>
            </a:r>
          </a:p>
          <a:p>
            <a:r>
              <a:rPr lang="nb-NO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918 47 073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8C939-57BA-3E91-9D81-631721CC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5" y="6242604"/>
            <a:ext cx="303291" cy="2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30448" y="1081709"/>
            <a:ext cx="831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cs typeface="Calibri Light" panose="020F0302020204030204" pitchFamily="34" charset="0"/>
              </a:rPr>
              <a:t>Vurderinger vi foretar av en virksomhets økonomiske tilstand og utvikling på grunnlag av historiske regnskapsdata eller budsjetter</a:t>
            </a:r>
            <a:endParaRPr lang="nb-NO" sz="2000" dirty="0">
              <a:cs typeface="Calibri Light" panose="020F0302020204030204" pitchFamily="34" charset="0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330449" y="207174"/>
            <a:ext cx="10900741" cy="7017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Regnskapsanalyse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3CDB6-F532-4BAA-A0F7-6D1FD666FD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74" y="193172"/>
            <a:ext cx="2713223" cy="2397628"/>
          </a:xfrm>
          <a:prstGeom prst="rect">
            <a:avLst/>
          </a:prstGeom>
        </p:spPr>
      </p:pic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37BAA4C-409E-D52B-D649-F8B7FA33240B}"/>
              </a:ext>
            </a:extLst>
          </p:cNvPr>
          <p:cNvSpPr txBox="1">
            <a:spLocks/>
          </p:cNvSpPr>
          <p:nvPr/>
        </p:nvSpPr>
        <p:spPr>
          <a:xfrm>
            <a:off x="10115545" y="65133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7C2BBD4A-E880-C999-7C35-EBBB0BDFAB55}"/>
              </a:ext>
            </a:extLst>
          </p:cNvPr>
          <p:cNvSpPr txBox="1">
            <a:spLocks/>
          </p:cNvSpPr>
          <p:nvPr/>
        </p:nvSpPr>
        <p:spPr>
          <a:xfrm>
            <a:off x="11726604" y="65133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10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0F81E-47FC-18C4-8496-192E13F3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12" y="4183297"/>
            <a:ext cx="4078029" cy="1129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F63D4-EDE2-2290-6CAC-4027D4BF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383" y="4183297"/>
            <a:ext cx="4078029" cy="1136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27CD36-C526-E206-CD2B-51430DFCF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153" y="2470385"/>
            <a:ext cx="5117603" cy="138585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734968-C8A2-704C-6A21-8495C38B3D73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743200" y="3163313"/>
            <a:ext cx="964953" cy="1019984"/>
          </a:xfrm>
          <a:prstGeom prst="straightConnector1">
            <a:avLst/>
          </a:prstGeom>
          <a:ln w="28575">
            <a:solidFill>
              <a:srgbClr val="38572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04E49B-0E48-FEB6-D28A-4C8EE1FF258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493741" y="4747994"/>
            <a:ext cx="1374642" cy="3402"/>
          </a:xfrm>
          <a:prstGeom prst="straightConnector1">
            <a:avLst/>
          </a:prstGeom>
          <a:ln w="28575">
            <a:solidFill>
              <a:srgbClr val="38572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76DBB2-14E5-D82F-729C-3CF24E60AF1D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8825756" y="3163313"/>
            <a:ext cx="964953" cy="990315"/>
          </a:xfrm>
          <a:prstGeom prst="straightConnector1">
            <a:avLst/>
          </a:prstGeom>
          <a:ln w="28575">
            <a:solidFill>
              <a:srgbClr val="38572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C1AA7C-EEB3-81B0-480F-03E090023F20}"/>
              </a:ext>
            </a:extLst>
          </p:cNvPr>
          <p:cNvSpPr txBox="1"/>
          <p:nvPr/>
        </p:nvSpPr>
        <p:spPr>
          <a:xfrm>
            <a:off x="1415712" y="5692722"/>
            <a:ext cx="953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600" dirty="0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Tenk på regnskapsanalyse som «storytelling»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1F07FE3-5531-DD36-4D70-498F7D8C01B6}"/>
              </a:ext>
            </a:extLst>
          </p:cNvPr>
          <p:cNvSpPr/>
          <p:nvPr/>
        </p:nvSpPr>
        <p:spPr>
          <a:xfrm>
            <a:off x="7150116" y="2800142"/>
            <a:ext cx="4418928" cy="3371215"/>
          </a:xfrm>
          <a:prstGeom prst="rect">
            <a:avLst/>
          </a:prstGeom>
          <a:solidFill>
            <a:schemeClr val="bg1"/>
          </a:solidFill>
          <a:ln>
            <a:solidFill>
              <a:srgbClr val="38572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Arbeidskrav #2</a:t>
            </a:r>
            <a:endParaRPr lang="en-GB" sz="3600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330449" y="334046"/>
            <a:ext cx="10900741" cy="7017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fem trinnene i regnskapsanalysen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37BAA4C-409E-D52B-D649-F8B7FA33240B}"/>
              </a:ext>
            </a:extLst>
          </p:cNvPr>
          <p:cNvSpPr txBox="1">
            <a:spLocks/>
          </p:cNvSpPr>
          <p:nvPr/>
        </p:nvSpPr>
        <p:spPr>
          <a:xfrm>
            <a:off x="10115545" y="65133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7C2BBD4A-E880-C999-7C35-EBBB0BDFAB55}"/>
              </a:ext>
            </a:extLst>
          </p:cNvPr>
          <p:cNvSpPr txBox="1">
            <a:spLocks/>
          </p:cNvSpPr>
          <p:nvPr/>
        </p:nvSpPr>
        <p:spPr>
          <a:xfrm>
            <a:off x="11726604" y="65133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11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84AB46-03D8-DF66-0035-2A9066B9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80" y="2815911"/>
            <a:ext cx="2009602" cy="15664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E502AD-0E93-9C84-B583-A077F228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484" y="2842655"/>
            <a:ext cx="2009602" cy="15129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7DFD02-3C0C-9255-CDF7-B124AFBE8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588" y="2858765"/>
            <a:ext cx="2012124" cy="15129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E74BEA-3032-B756-E3DC-36EA059C2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692" y="2869397"/>
            <a:ext cx="1996764" cy="15129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BDF2CDB-058C-0810-FB95-B37AC4A34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436" y="2888568"/>
            <a:ext cx="1996764" cy="14937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2FB4427-2F51-C38E-C0B6-396132CEA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432" y="2086704"/>
            <a:ext cx="1265515" cy="7017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642042-DCE4-C0A0-9A12-F4DF6FC8C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2224" y="2086703"/>
            <a:ext cx="1265515" cy="7017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43A5F49-F1F7-A603-C4AB-FB630CC4E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328" y="2086702"/>
            <a:ext cx="1265515" cy="7017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7066AFF-E921-8FEC-01AB-58B9C3848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2954" y="2083305"/>
            <a:ext cx="1265515" cy="7017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7FCCD9-9008-F6E7-245D-1018011D9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698" y="2083305"/>
            <a:ext cx="1265515" cy="7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43114" y="388754"/>
            <a:ext cx="3810105" cy="10895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40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Arbeidskapital</a:t>
            </a:r>
            <a:br>
              <a:rPr lang="nb-NO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32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(«Working Capital»)</a:t>
            </a:r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37BAA4C-409E-D52B-D649-F8B7FA33240B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7C2BBD4A-E880-C999-7C35-EBBB0BDFAB55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12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3750E-A8DC-96D9-55C9-2FB64672DA06}"/>
              </a:ext>
            </a:extLst>
          </p:cNvPr>
          <p:cNvSpPr txBox="1"/>
          <p:nvPr/>
        </p:nvSpPr>
        <p:spPr>
          <a:xfrm>
            <a:off x="568949" y="1706089"/>
            <a:ext cx="35752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000" b="1" i="0" dirty="0">
                <a:solidFill>
                  <a:srgbClr val="064751"/>
                </a:solidFill>
                <a:effectLst/>
                <a:latin typeface="Roobert"/>
              </a:rPr>
              <a:t>Arbeidskapital =</a:t>
            </a:r>
          </a:p>
          <a:p>
            <a:pPr algn="l"/>
            <a:r>
              <a:rPr lang="nb-NO" sz="2000" b="1" i="0" dirty="0">
                <a:solidFill>
                  <a:srgbClr val="064751"/>
                </a:solidFill>
                <a:effectLst/>
                <a:latin typeface="Roobert"/>
              </a:rPr>
              <a:t>differansen mellom omløpsmidler og kortsiktig gjeld</a:t>
            </a:r>
            <a:r>
              <a:rPr lang="nb-NO" sz="2000" dirty="0">
                <a:solidFill>
                  <a:srgbClr val="064751"/>
                </a:solidFill>
                <a:latin typeface="Roobert"/>
              </a:rPr>
              <a:t> (OM-KG)</a:t>
            </a:r>
            <a:endParaRPr lang="nb-NO" sz="2000" b="0" i="0" dirty="0">
              <a:solidFill>
                <a:srgbClr val="064751"/>
              </a:solidFill>
              <a:effectLst/>
              <a:latin typeface="Roober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74F26A-139E-4412-4AB9-FBE09C9F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38" y="492837"/>
            <a:ext cx="1758726" cy="4378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CB14D-A165-7BFF-54AF-79542E34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96" y="1130401"/>
            <a:ext cx="1333198" cy="3841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A4660-C9F7-4E2E-052C-BC2FAAD05EAB}"/>
              </a:ext>
            </a:extLst>
          </p:cNvPr>
          <p:cNvSpPr txBox="1"/>
          <p:nvPr/>
        </p:nvSpPr>
        <p:spPr>
          <a:xfrm>
            <a:off x="568949" y="3190112"/>
            <a:ext cx="3491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0" i="0" dirty="0">
                <a:solidFill>
                  <a:srgbClr val="064751"/>
                </a:solidFill>
                <a:effectLst/>
                <a:latin typeface="Roobert"/>
              </a:rPr>
              <a:t>Poenget er å klassifisere det som lett kan «cashes inn» for å betale gjeld.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F8138-5B1C-7921-7371-C8F2DBEC9C80}"/>
              </a:ext>
            </a:extLst>
          </p:cNvPr>
          <p:cNvSpPr txBox="1"/>
          <p:nvPr/>
        </p:nvSpPr>
        <p:spPr>
          <a:xfrm>
            <a:off x="563297" y="4367433"/>
            <a:ext cx="4028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064751"/>
                </a:solidFill>
                <a:effectLst/>
                <a:latin typeface="Roobert"/>
              </a:defRPr>
            </a:lvl1pPr>
          </a:lstStyle>
          <a:p>
            <a:r>
              <a:rPr lang="nb-NO" sz="2000" dirty="0"/>
              <a:t>De kortsiktige postene, det vil si omløpsmidlene og den delen av gjelden som forfaller innen de neste 12 månedene, er det vi trenger for å regne ut nivået på arbeidskapitalen.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FA365E-B7CE-3A56-859B-5FBB5B9171B7}"/>
              </a:ext>
            </a:extLst>
          </p:cNvPr>
          <p:cNvCxnSpPr/>
          <p:nvPr/>
        </p:nvCxnSpPr>
        <p:spPr>
          <a:xfrm>
            <a:off x="4555904" y="1266738"/>
            <a:ext cx="0" cy="506684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19E2594-401D-C9E9-27C7-04D5B85CC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708" y="526027"/>
            <a:ext cx="3195343" cy="4328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050A6-D2B5-EFDA-9812-1C3B378A4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810" y="4971452"/>
            <a:ext cx="2364710" cy="328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DB8E29-05D5-05B3-4F20-31838E805400}"/>
              </a:ext>
            </a:extLst>
          </p:cNvPr>
          <p:cNvSpPr txBox="1"/>
          <p:nvPr/>
        </p:nvSpPr>
        <p:spPr>
          <a:xfrm>
            <a:off x="4575062" y="5400238"/>
            <a:ext cx="7599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0" i="0" u="none" strike="noStrike" baseline="0" dirty="0">
                <a:solidFill>
                  <a:srgbClr val="385723"/>
                </a:solidFill>
                <a:latin typeface="MinionPro-Regular"/>
              </a:rPr>
              <a:t>I denne fiktive balanseoppstillingen utgjør følgelig arbeidskapitalen </a:t>
            </a:r>
            <a:r>
              <a:rPr lang="nb-NO" sz="2400" b="1" i="0" u="none" strike="noStrike" baseline="0" dirty="0">
                <a:solidFill>
                  <a:srgbClr val="385723"/>
                </a:solidFill>
                <a:latin typeface="MinionPro-Regular"/>
              </a:rPr>
              <a:t>25 </a:t>
            </a:r>
            <a:r>
              <a:rPr lang="en-GB" sz="2400" b="0" i="0" u="none" strike="noStrike" baseline="0" dirty="0">
                <a:solidFill>
                  <a:srgbClr val="385723"/>
                </a:solidFill>
                <a:latin typeface="MinionPro-Regular"/>
              </a:rPr>
              <a:t>(20 + 20 + 10 – 25)</a:t>
            </a:r>
            <a:endParaRPr lang="en-GB" sz="2400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09558" y="260648"/>
            <a:ext cx="3810105" cy="108952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40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Arbeidskapital</a:t>
            </a:r>
            <a:br>
              <a:rPr lang="nb-NO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32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(«Working Capital»)</a:t>
            </a:r>
            <a:endParaRPr lang="nb-NO" dirty="0">
              <a:solidFill>
                <a:srgbClr val="4172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37BAA4C-409E-D52B-D649-F8B7FA33240B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7C2BBD4A-E880-C999-7C35-EBBB0BDFAB55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13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A77748-5BF1-A671-F964-B9A12118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7533"/>
            <a:ext cx="4146695" cy="38965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9C6920-E149-413B-E711-CF44596E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43" y="1554188"/>
            <a:ext cx="4277285" cy="3279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E60B9-5248-F856-4349-130FD8EFEF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7" y="260648"/>
            <a:ext cx="791212" cy="771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391DF-87F6-8D3B-F343-51FFC4BA1227}"/>
              </a:ext>
            </a:extLst>
          </p:cNvPr>
          <p:cNvSpPr txBox="1"/>
          <p:nvPr/>
        </p:nvSpPr>
        <p:spPr>
          <a:xfrm>
            <a:off x="1512643" y="4971354"/>
            <a:ext cx="1851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Arbeidskapital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8AB325-2F61-1443-91C5-CB9089719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781" y="4922812"/>
            <a:ext cx="1970608" cy="4664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32A858-B536-44E0-C107-053414832B12}"/>
              </a:ext>
            </a:extLst>
          </p:cNvPr>
          <p:cNvSpPr txBox="1"/>
          <p:nvPr/>
        </p:nvSpPr>
        <p:spPr>
          <a:xfrm>
            <a:off x="3909193" y="5392514"/>
            <a:ext cx="82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7 253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C87AD-4F8C-75E9-B3A4-AA8FD359F50A}"/>
              </a:ext>
            </a:extLst>
          </p:cNvPr>
          <p:cNvSpPr txBox="1"/>
          <p:nvPr/>
        </p:nvSpPr>
        <p:spPr>
          <a:xfrm>
            <a:off x="3607188" y="5765132"/>
            <a:ext cx="112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-   4 903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76C441-34E5-53F6-91BE-D98528787E24}"/>
              </a:ext>
            </a:extLst>
          </p:cNvPr>
          <p:cNvCxnSpPr>
            <a:cxnSpLocks/>
          </p:cNvCxnSpPr>
          <p:nvPr/>
        </p:nvCxnSpPr>
        <p:spPr>
          <a:xfrm>
            <a:off x="3858781" y="6134464"/>
            <a:ext cx="193114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E438C39-9D02-B696-2B46-D97DA024E75E}"/>
              </a:ext>
            </a:extLst>
          </p:cNvPr>
          <p:cNvSpPr txBox="1"/>
          <p:nvPr/>
        </p:nvSpPr>
        <p:spPr>
          <a:xfrm>
            <a:off x="3607188" y="6223166"/>
            <a:ext cx="112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=  2 350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30D17E-39C6-6203-CA56-E66B9D55C7A7}"/>
              </a:ext>
            </a:extLst>
          </p:cNvPr>
          <p:cNvSpPr txBox="1"/>
          <p:nvPr/>
        </p:nvSpPr>
        <p:spPr>
          <a:xfrm>
            <a:off x="5083730" y="5392514"/>
            <a:ext cx="82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7 076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22B45-22DD-C508-934A-5079D45868AB}"/>
              </a:ext>
            </a:extLst>
          </p:cNvPr>
          <p:cNvSpPr txBox="1"/>
          <p:nvPr/>
        </p:nvSpPr>
        <p:spPr>
          <a:xfrm>
            <a:off x="4781725" y="5765132"/>
            <a:ext cx="112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-   5 178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1B0250-6742-E40E-E2EC-1A8C8F9195D6}"/>
              </a:ext>
            </a:extLst>
          </p:cNvPr>
          <p:cNvSpPr txBox="1"/>
          <p:nvPr/>
        </p:nvSpPr>
        <p:spPr>
          <a:xfrm>
            <a:off x="4781725" y="6223166"/>
            <a:ext cx="112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=  1 898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9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0D90D3-ACE1-4A99-AC71-258FC62FA363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199513" y="3285126"/>
            <a:ext cx="580508" cy="141258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4029D5-81DD-4F86-AE40-C93CD03743BB}"/>
              </a:ext>
            </a:extLst>
          </p:cNvPr>
          <p:cNvCxnSpPr>
            <a:cxnSpLocks/>
            <a:stCxn id="24" idx="0"/>
            <a:endCxn id="17" idx="2"/>
          </p:cNvCxnSpPr>
          <p:nvPr/>
        </p:nvCxnSpPr>
        <p:spPr>
          <a:xfrm flipH="1" flipV="1">
            <a:off x="2595832" y="3286267"/>
            <a:ext cx="7374" cy="124098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07962-DC99-4805-92D5-148958DFC0DD}"/>
              </a:ext>
            </a:extLst>
          </p:cNvPr>
          <p:cNvCxnSpPr>
            <a:cxnSpLocks/>
          </p:cNvCxnSpPr>
          <p:nvPr/>
        </p:nvCxnSpPr>
        <p:spPr>
          <a:xfrm>
            <a:off x="1628931" y="2125218"/>
            <a:ext cx="0" cy="205271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2D4F0B-9D01-449E-AF92-50069DACA98D}"/>
              </a:ext>
            </a:extLst>
          </p:cNvPr>
          <p:cNvCxnSpPr>
            <a:cxnSpLocks/>
          </p:cNvCxnSpPr>
          <p:nvPr/>
        </p:nvCxnSpPr>
        <p:spPr>
          <a:xfrm>
            <a:off x="3115311" y="2094830"/>
            <a:ext cx="0" cy="15774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5120D25-6D84-4F88-A397-A729F5EFD8E5}"/>
              </a:ext>
            </a:extLst>
          </p:cNvPr>
          <p:cNvSpPr/>
          <p:nvPr/>
        </p:nvSpPr>
        <p:spPr>
          <a:xfrm>
            <a:off x="1510857" y="1792011"/>
            <a:ext cx="1584176" cy="340916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Minion pro"/>
              </a:rPr>
              <a:t>Leverandører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0501A7-0A2F-473A-B843-430927747650}"/>
              </a:ext>
            </a:extLst>
          </p:cNvPr>
          <p:cNvSpPr/>
          <p:nvPr/>
        </p:nvSpPr>
        <p:spPr>
          <a:xfrm>
            <a:off x="1772647" y="2945351"/>
            <a:ext cx="1646369" cy="340916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Minion pro"/>
              </a:rPr>
              <a:t>Råvarer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A2F64-1AFA-43F0-A3FD-CF51FD643A97}"/>
              </a:ext>
            </a:extLst>
          </p:cNvPr>
          <p:cNvSpPr/>
          <p:nvPr/>
        </p:nvSpPr>
        <p:spPr>
          <a:xfrm>
            <a:off x="1780021" y="3408582"/>
            <a:ext cx="1646369" cy="264723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400" dirty="0">
                <a:latin typeface="Minion pro"/>
              </a:rPr>
              <a:t>Halvfabrikata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235C09-7EDE-4C4D-8414-C53FB420F73C}"/>
              </a:ext>
            </a:extLst>
          </p:cNvPr>
          <p:cNvSpPr/>
          <p:nvPr/>
        </p:nvSpPr>
        <p:spPr>
          <a:xfrm>
            <a:off x="409017" y="2945351"/>
            <a:ext cx="1139377" cy="340916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Minion pro"/>
              </a:rPr>
              <a:t>Likvider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58422C-8482-4E76-B813-B21E41545CE1}"/>
              </a:ext>
            </a:extLst>
          </p:cNvPr>
          <p:cNvSpPr/>
          <p:nvPr/>
        </p:nvSpPr>
        <p:spPr>
          <a:xfrm>
            <a:off x="5135579" y="2839686"/>
            <a:ext cx="1056573" cy="584907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dirty="0">
                <a:latin typeface="Minion pro"/>
              </a:rPr>
              <a:t>Ferdig-varer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85657E-EC9B-4963-A101-386BAABCB075}"/>
              </a:ext>
            </a:extLst>
          </p:cNvPr>
          <p:cNvSpPr/>
          <p:nvPr/>
        </p:nvSpPr>
        <p:spPr>
          <a:xfrm>
            <a:off x="6486634" y="2834457"/>
            <a:ext cx="1207828" cy="584901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dirty="0">
                <a:latin typeface="Minion pro"/>
              </a:rPr>
              <a:t>Kunde-fordringer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C94D7B7-D05B-4D52-9804-BA1A7381F7C4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3243025" y="1159767"/>
            <a:ext cx="1587932" cy="6107115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CDCAD1-FB0E-493B-8635-FB8829694FC7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978706" y="3286267"/>
            <a:ext cx="0" cy="172102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2011216-B162-441D-9458-E4349A78ED1A}"/>
              </a:ext>
            </a:extLst>
          </p:cNvPr>
          <p:cNvSpPr/>
          <p:nvPr/>
        </p:nvSpPr>
        <p:spPr>
          <a:xfrm>
            <a:off x="1780021" y="4527248"/>
            <a:ext cx="1646369" cy="340916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Minion pro"/>
              </a:rPr>
              <a:t>Arbeid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1353A1-7220-4593-9A7D-CFB5082DD279}"/>
              </a:ext>
            </a:extLst>
          </p:cNvPr>
          <p:cNvCxnSpPr/>
          <p:nvPr/>
        </p:nvCxnSpPr>
        <p:spPr>
          <a:xfrm>
            <a:off x="3426978" y="3126908"/>
            <a:ext cx="224254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5B4FB0-E902-458C-8A82-8C089976CFE6}"/>
              </a:ext>
            </a:extLst>
          </p:cNvPr>
          <p:cNvCxnSpPr/>
          <p:nvPr/>
        </p:nvCxnSpPr>
        <p:spPr>
          <a:xfrm>
            <a:off x="6199647" y="3126908"/>
            <a:ext cx="224254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2D75E3F-2DBD-48A2-BE2B-E9C643B78FAC}"/>
              </a:ext>
            </a:extLst>
          </p:cNvPr>
          <p:cNvSpPr/>
          <p:nvPr/>
        </p:nvSpPr>
        <p:spPr>
          <a:xfrm>
            <a:off x="8031657" y="2459312"/>
            <a:ext cx="1034138" cy="118999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>
                <a:latin typeface="Minion pro"/>
              </a:rPr>
              <a:t>Anleggs-midler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ECEF6A-DAF5-465D-A82C-5574FB69FAF3}"/>
              </a:ext>
            </a:extLst>
          </p:cNvPr>
          <p:cNvSpPr/>
          <p:nvPr/>
        </p:nvSpPr>
        <p:spPr>
          <a:xfrm>
            <a:off x="9074725" y="2459313"/>
            <a:ext cx="1034137" cy="926118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>
                <a:latin typeface="Minion pro"/>
              </a:rPr>
              <a:t>Egenkapital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074650-CD66-4E5C-A3D4-5EAD6655C0B2}"/>
              </a:ext>
            </a:extLst>
          </p:cNvPr>
          <p:cNvSpPr/>
          <p:nvPr/>
        </p:nvSpPr>
        <p:spPr>
          <a:xfrm>
            <a:off x="9074726" y="3413294"/>
            <a:ext cx="1034136" cy="720000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>
                <a:latin typeface="Minion pro"/>
              </a:rPr>
              <a:t>Langsiktig gjeld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F02FE7-F010-4F01-B612-8C987DFC0347}"/>
              </a:ext>
            </a:extLst>
          </p:cNvPr>
          <p:cNvSpPr/>
          <p:nvPr/>
        </p:nvSpPr>
        <p:spPr>
          <a:xfrm>
            <a:off x="8032837" y="3671103"/>
            <a:ext cx="1034138" cy="1297024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>
                <a:latin typeface="Minion pro"/>
              </a:rPr>
              <a:t>Omløps-midler</a:t>
            </a:r>
          </a:p>
          <a:p>
            <a:pPr algn="ctr"/>
            <a:r>
              <a:rPr lang="nb-NO" sz="1400" dirty="0">
                <a:latin typeface="Minion pro"/>
              </a:rPr>
              <a:t>(OM)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2BDCC-37A6-4730-AB38-99FCC0B5CF39}"/>
              </a:ext>
            </a:extLst>
          </p:cNvPr>
          <p:cNvSpPr/>
          <p:nvPr/>
        </p:nvSpPr>
        <p:spPr>
          <a:xfrm>
            <a:off x="9083473" y="4155734"/>
            <a:ext cx="1025390" cy="812392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>
                <a:latin typeface="Minion pro"/>
              </a:rPr>
              <a:t>Kortsiktig</a:t>
            </a:r>
          </a:p>
          <a:p>
            <a:pPr algn="ctr"/>
            <a:r>
              <a:rPr lang="nb-NO" sz="1400" dirty="0">
                <a:latin typeface="Minion pro"/>
              </a:rPr>
              <a:t>Gjeld</a:t>
            </a:r>
          </a:p>
          <a:p>
            <a:pPr algn="ctr"/>
            <a:r>
              <a:rPr lang="nb-NO" sz="1400" dirty="0">
                <a:latin typeface="Minion pro"/>
              </a:rPr>
              <a:t>(KG)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5DBA95-FD32-4862-AE9D-0A4BB7E1E4D3}"/>
              </a:ext>
            </a:extLst>
          </p:cNvPr>
          <p:cNvSpPr/>
          <p:nvPr/>
        </p:nvSpPr>
        <p:spPr>
          <a:xfrm>
            <a:off x="3771515" y="2832875"/>
            <a:ext cx="1056573" cy="584907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dirty="0">
                <a:latin typeface="Minion pro"/>
              </a:rPr>
              <a:t>Varer i arbeid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DAA6EC-AEC4-4218-AE74-16C99A4CF979}"/>
              </a:ext>
            </a:extLst>
          </p:cNvPr>
          <p:cNvSpPr/>
          <p:nvPr/>
        </p:nvSpPr>
        <p:spPr>
          <a:xfrm>
            <a:off x="2493027" y="2260426"/>
            <a:ext cx="1365996" cy="340915"/>
          </a:xfrm>
          <a:prstGeom prst="rect">
            <a:avLst/>
          </a:prstGeom>
          <a:solidFill>
            <a:srgbClr val="C8D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dirty="0">
                <a:solidFill>
                  <a:srgbClr val="385723"/>
                </a:solidFill>
                <a:latin typeface="Minion pro"/>
              </a:rPr>
              <a:t>Handelsvarer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7D92889E-DD95-4630-AA35-A6F867E2EA72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038172" y="2443123"/>
            <a:ext cx="3052376" cy="391334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7DF2BF-5F92-48BD-8890-A1C9942A93B2}"/>
              </a:ext>
            </a:extLst>
          </p:cNvPr>
          <p:cNvCxnSpPr>
            <a:cxnSpLocks/>
            <a:stCxn id="19" idx="0"/>
            <a:endCxn id="16" idx="1"/>
          </p:cNvCxnSpPr>
          <p:nvPr/>
        </p:nvCxnSpPr>
        <p:spPr>
          <a:xfrm flipV="1">
            <a:off x="978706" y="1962469"/>
            <a:ext cx="532151" cy="98288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7C26B6D-112A-4883-B85E-994433EF1C31}"/>
              </a:ext>
            </a:extLst>
          </p:cNvPr>
          <p:cNvSpPr/>
          <p:nvPr/>
        </p:nvSpPr>
        <p:spPr>
          <a:xfrm>
            <a:off x="1780598" y="3726633"/>
            <a:ext cx="1646369" cy="264723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400" dirty="0">
                <a:latin typeface="Minion pro"/>
              </a:rPr>
              <a:t>Produksjonsmateriell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B55EDC-A195-440B-84E8-733BE0112855}"/>
              </a:ext>
            </a:extLst>
          </p:cNvPr>
          <p:cNvSpPr/>
          <p:nvPr/>
        </p:nvSpPr>
        <p:spPr>
          <a:xfrm>
            <a:off x="1780725" y="4045576"/>
            <a:ext cx="1646369" cy="264723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400" dirty="0">
                <a:latin typeface="Minion pro"/>
              </a:rPr>
              <a:t>Reservedeler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F1EF7D-6C18-47E0-8361-5F547EA640D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28108" y="3114668"/>
            <a:ext cx="144539" cy="114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BB6D7B-0F66-4D05-A5B7-FDF10DD07C0C}"/>
              </a:ext>
            </a:extLst>
          </p:cNvPr>
          <p:cNvCxnSpPr>
            <a:cxnSpLocks/>
          </p:cNvCxnSpPr>
          <p:nvPr/>
        </p:nvCxnSpPr>
        <p:spPr>
          <a:xfrm>
            <a:off x="1636364" y="3539356"/>
            <a:ext cx="144540" cy="114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B8B15FD-1008-4D5E-AA17-951931DE5E9F}"/>
              </a:ext>
            </a:extLst>
          </p:cNvPr>
          <p:cNvCxnSpPr>
            <a:cxnSpLocks/>
          </p:cNvCxnSpPr>
          <p:nvPr/>
        </p:nvCxnSpPr>
        <p:spPr>
          <a:xfrm>
            <a:off x="1628108" y="3851387"/>
            <a:ext cx="144540" cy="114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C66880-BA01-4B26-BFAB-6F6E91D0D7D1}"/>
              </a:ext>
            </a:extLst>
          </p:cNvPr>
          <p:cNvCxnSpPr>
            <a:cxnSpLocks/>
          </p:cNvCxnSpPr>
          <p:nvPr/>
        </p:nvCxnSpPr>
        <p:spPr>
          <a:xfrm>
            <a:off x="1636364" y="4173017"/>
            <a:ext cx="144540" cy="114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tel 1">
            <a:extLst>
              <a:ext uri="{FF2B5EF4-FFF2-40B4-BE49-F238E27FC236}">
                <a16:creationId xmlns:a16="http://schemas.microsoft.com/office/drawing/2014/main" id="{436B49BE-C879-4ED7-ABCD-DFC3C94A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49" y="256661"/>
            <a:ext cx="11238157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40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Arbeidskapitalen som en funksjon av driftskretsløpet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B733F53-E336-4061-B401-7792B41EB9C6}"/>
              </a:ext>
            </a:extLst>
          </p:cNvPr>
          <p:cNvCxnSpPr/>
          <p:nvPr/>
        </p:nvCxnSpPr>
        <p:spPr>
          <a:xfrm>
            <a:off x="4828088" y="3151577"/>
            <a:ext cx="224254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>
            <a:extLst>
              <a:ext uri="{FF2B5EF4-FFF2-40B4-BE49-F238E27FC236}">
                <a16:creationId xmlns:a16="http://schemas.microsoft.com/office/drawing/2014/main" id="{DEFA348F-7BED-4134-9F22-F15B7FA0FE8A}"/>
              </a:ext>
            </a:extLst>
          </p:cNvPr>
          <p:cNvSpPr/>
          <p:nvPr/>
        </p:nvSpPr>
        <p:spPr>
          <a:xfrm>
            <a:off x="10108862" y="3671103"/>
            <a:ext cx="167120" cy="462191"/>
          </a:xfrm>
          <a:prstGeom prst="rightBrace">
            <a:avLst/>
          </a:prstGeom>
          <a:ln>
            <a:solidFill>
              <a:schemeClr val="accent4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AF8B594-1D87-4242-9372-8708186270E1}"/>
              </a:ext>
            </a:extLst>
          </p:cNvPr>
          <p:cNvSpPr/>
          <p:nvPr/>
        </p:nvSpPr>
        <p:spPr>
          <a:xfrm>
            <a:off x="10411274" y="3671103"/>
            <a:ext cx="1157333" cy="501914"/>
          </a:xfrm>
          <a:prstGeom prst="rect">
            <a:avLst/>
          </a:prstGeom>
          <a:solidFill>
            <a:srgbClr val="5E8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1400" dirty="0">
                <a:latin typeface="Minion pro"/>
              </a:rPr>
              <a:t>AK = OM-KG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5AAB2575-B3B7-AB13-F686-340ECA75845B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E5C3475B-C2F7-3AB9-3A53-333797C64CE9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14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9" grpId="0" animBg="1"/>
      <p:bldP spid="40" grpId="0" animBg="1"/>
      <p:bldP spid="53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h is King">
            <a:extLst>
              <a:ext uri="{FF2B5EF4-FFF2-40B4-BE49-F238E27FC236}">
                <a16:creationId xmlns:a16="http://schemas.microsoft.com/office/drawing/2014/main" id="{0AE86593-3037-40A7-6BDD-BAA79A78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8B98511-69B5-4A42-ACFF-B00B028AB340}"/>
              </a:ext>
            </a:extLst>
          </p:cNvPr>
          <p:cNvSpPr txBox="1">
            <a:spLocks/>
          </p:cNvSpPr>
          <p:nvPr/>
        </p:nvSpPr>
        <p:spPr>
          <a:xfrm>
            <a:off x="229796" y="147012"/>
            <a:ext cx="8568952" cy="8679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203864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sz="3200" dirty="0">
                <a:solidFill>
                  <a:srgbClr val="41723A"/>
                </a:solidFill>
              </a:rPr>
              <a:t>Kontantstrømmer (cash flows)</a:t>
            </a:r>
          </a:p>
          <a:p>
            <a:r>
              <a:rPr lang="nb-NO" sz="2400" dirty="0">
                <a:solidFill>
                  <a:srgbClr val="41723A"/>
                </a:solidFill>
              </a:rPr>
              <a:t>En grovskisse av betalingsstrømmene i en bedrift</a:t>
            </a:r>
            <a:endParaRPr lang="en-GB" sz="2400" dirty="0">
              <a:solidFill>
                <a:srgbClr val="41723A"/>
              </a:solidFill>
            </a:endParaRP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2201215-309D-1EC9-EA28-9D102AAD9F7B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D7190FF-BB03-E55A-62A5-CADB7827D271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15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9A1A31-33CE-7E0A-265F-D3323CD2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734" y="1430639"/>
            <a:ext cx="1910494" cy="4732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EBD76-EAB2-CAA3-6B93-8FAEAA10D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94" y="1520284"/>
            <a:ext cx="1919541" cy="4642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C62D3-27A8-E688-F5B2-DFCAC55EF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44" y="3069019"/>
            <a:ext cx="2113850" cy="2508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29D53-EF47-ABDD-2951-31B0AFD76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494" y="3742910"/>
            <a:ext cx="3414307" cy="24203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7C4F0-79DA-CE26-0D6D-92EFC2B20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76" y="2429101"/>
            <a:ext cx="2137907" cy="639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870161-393E-E5D3-80A3-64B30C7C0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285" y="1270762"/>
            <a:ext cx="3793222" cy="24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335BD6-1A09-F58D-6461-60852113750C}"/>
              </a:ext>
            </a:extLst>
          </p:cNvPr>
          <p:cNvSpPr txBox="1"/>
          <p:nvPr/>
        </p:nvSpPr>
        <p:spPr>
          <a:xfrm>
            <a:off x="0" y="6290937"/>
            <a:ext cx="1219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700" b="0" i="0" u="none" strike="noStrike" baseline="0" dirty="0">
                <a:solidFill>
                  <a:srgbClr val="222221"/>
                </a:solidFill>
                <a:latin typeface="MinionPro-Regular"/>
              </a:rPr>
              <a:t>Hvis summen av de mørkegrønne over tid er større enn summen av de lysegrønne, =&gt; at virksomheten har positiv kontantstrøm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514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541BF938-8F5D-8B05-9E7F-DD3F049DB23F}"/>
              </a:ext>
            </a:extLst>
          </p:cNvPr>
          <p:cNvSpPr txBox="1">
            <a:spLocks/>
          </p:cNvSpPr>
          <p:nvPr/>
        </p:nvSpPr>
        <p:spPr>
          <a:xfrm>
            <a:off x="10036935" y="6544593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D34785B3-B14C-D3B9-3341-623636F52BB9}"/>
              </a:ext>
            </a:extLst>
          </p:cNvPr>
          <p:cNvSpPr txBox="1">
            <a:spLocks/>
          </p:cNvSpPr>
          <p:nvPr/>
        </p:nvSpPr>
        <p:spPr>
          <a:xfrm>
            <a:off x="11760161" y="6548212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16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4A61-33DD-BC33-C0FA-89A512C0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4" y="225556"/>
            <a:ext cx="8924389" cy="6186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8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Klima-regnskapet; GHG-protokollen</a:t>
            </a:r>
          </a:p>
        </p:txBody>
      </p:sp>
      <p:pic>
        <p:nvPicPr>
          <p:cNvPr id="2050" name="Picture 2" descr="Rapport fra ekspertutvalget for klimavennlige investeringer - regjeringen.no">
            <a:extLst>
              <a:ext uri="{FF2B5EF4-FFF2-40B4-BE49-F238E27FC236}">
                <a16:creationId xmlns:a16="http://schemas.microsoft.com/office/drawing/2014/main" id="{F56C7BA7-47DA-690A-F6FB-0759B565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8" y="1057267"/>
            <a:ext cx="7564276" cy="53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1F476-DCBD-B430-2BEF-3A419715725A}"/>
              </a:ext>
            </a:extLst>
          </p:cNvPr>
          <p:cNvSpPr txBox="1"/>
          <p:nvPr/>
        </p:nvSpPr>
        <p:spPr>
          <a:xfrm>
            <a:off x="7843825" y="3752110"/>
            <a:ext cx="3526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1D2436"/>
                </a:solidFill>
                <a:effectLst/>
                <a:latin typeface="-apple-system"/>
              </a:rPr>
              <a:t>I henhold til GHG–protokollen er det obligatorisk å rapportere på Scope 1 og 2, mens Scope 3 er frivillig. </a:t>
            </a:r>
            <a:endParaRPr lang="nb-N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B9F37-1DDF-2424-64BE-85ADB6066F80}"/>
              </a:ext>
            </a:extLst>
          </p:cNvPr>
          <p:cNvSpPr txBox="1"/>
          <p:nvPr/>
        </p:nvSpPr>
        <p:spPr>
          <a:xfrm>
            <a:off x="7868128" y="5585289"/>
            <a:ext cx="3641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https://www.visualcapitalist.com/cp/animated-two-centuries-of-global-surface-temperatures/</a:t>
            </a:r>
          </a:p>
        </p:txBody>
      </p:sp>
    </p:spTree>
    <p:extLst>
      <p:ext uri="{BB962C8B-B14F-4D97-AF65-F5344CB8AC3E}">
        <p14:creationId xmlns:p14="http://schemas.microsoft.com/office/powerpoint/2010/main" val="281804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541BF938-8F5D-8B05-9E7F-DD3F049DB23F}"/>
              </a:ext>
            </a:extLst>
          </p:cNvPr>
          <p:cNvSpPr txBox="1">
            <a:spLocks/>
          </p:cNvSpPr>
          <p:nvPr/>
        </p:nvSpPr>
        <p:spPr>
          <a:xfrm>
            <a:off x="10036935" y="6544593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D34785B3-B14C-D3B9-3341-623636F52BB9}"/>
              </a:ext>
            </a:extLst>
          </p:cNvPr>
          <p:cNvSpPr txBox="1">
            <a:spLocks/>
          </p:cNvSpPr>
          <p:nvPr/>
        </p:nvSpPr>
        <p:spPr>
          <a:xfrm>
            <a:off x="11760161" y="6548212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17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4A61-33DD-BC33-C0FA-89A512C0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4" y="239406"/>
            <a:ext cx="9309401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Rapporteringskrav for likestilling og mangfold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F5D46-FC46-4894-3F41-9A57FABDDE91}"/>
              </a:ext>
            </a:extLst>
          </p:cNvPr>
          <p:cNvSpPr txBox="1"/>
          <p:nvPr/>
        </p:nvSpPr>
        <p:spPr>
          <a:xfrm>
            <a:off x="429455" y="1223284"/>
            <a:ext cx="604353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Hovedmålet med aktivitets- og redegjørelsesplikten (ARP) er å sikre at norske selskaper jobber systematisk med likestilling og mangfold i virksomheten.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Iht. likestillings- og diskrimineringsloven har alle virksomheter i Norge en aktivitetsplikt for å fremme likestilling og hindre diskriminering på arbeidsplassen.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Lovens formål er å fremme likestilling og hindre diskriminering pga.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kjønn,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graviditet, permisjon ved fødsel eller adopsjon,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omsorgsoppgaver,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etnisitet,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religion, livssyn,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funksjonsnedsettelse,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seksuell orientering, kjønnsidentitet, kjønnsuttrykk,</a:t>
            </a:r>
          </a:p>
          <a:p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68164-3E42-A9C6-B8ED-5C6F5021C10B}"/>
              </a:ext>
            </a:extLst>
          </p:cNvPr>
          <p:cNvSpPr txBox="1"/>
          <p:nvPr/>
        </p:nvSpPr>
        <p:spPr>
          <a:xfrm>
            <a:off x="2077453" y="5571159"/>
            <a:ext cx="7459579" cy="646331"/>
          </a:xfrm>
          <a:prstGeom prst="rect">
            <a:avLst/>
          </a:prstGeom>
          <a:solidFill>
            <a:srgbClr val="7DA784"/>
          </a:solidFill>
        </p:spPr>
        <p:txBody>
          <a:bodyPr wrap="square">
            <a:spAutoFit/>
          </a:bodyPr>
          <a:lstStyle/>
          <a:p>
            <a:r>
              <a:rPr lang="nb-NO" dirty="0"/>
              <a:t>Alle offentlige virksomheter – uavhengig av størrelse - og private virksomheter med mer enn 50 ansatte skal rapportere i henhold til kravene i ARP. </a:t>
            </a:r>
            <a:endParaRPr lang="en-GB" dirty="0"/>
          </a:p>
        </p:txBody>
      </p:sp>
      <p:pic>
        <p:nvPicPr>
          <p:cNvPr id="4098" name="Picture 2" descr="Likestilling og mangfold - regjeringen.no">
            <a:extLst>
              <a:ext uri="{FF2B5EF4-FFF2-40B4-BE49-F238E27FC236}">
                <a16:creationId xmlns:a16="http://schemas.microsoft.com/office/drawing/2014/main" id="{FE0F9110-B4B5-40BE-6B87-AFFCD11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84" y="1223284"/>
            <a:ext cx="5000696" cy="28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541BF938-8F5D-8B05-9E7F-DD3F049DB23F}"/>
              </a:ext>
            </a:extLst>
          </p:cNvPr>
          <p:cNvSpPr txBox="1">
            <a:spLocks/>
          </p:cNvSpPr>
          <p:nvPr/>
        </p:nvSpPr>
        <p:spPr>
          <a:xfrm>
            <a:off x="10036935" y="6544593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D34785B3-B14C-D3B9-3341-623636F52BB9}"/>
              </a:ext>
            </a:extLst>
          </p:cNvPr>
          <p:cNvSpPr txBox="1">
            <a:spLocks/>
          </p:cNvSpPr>
          <p:nvPr/>
        </p:nvSpPr>
        <p:spPr>
          <a:xfrm>
            <a:off x="11760161" y="6548212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18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ED4A61-33DD-BC33-C0FA-89A512C0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61" y="287690"/>
            <a:ext cx="9309401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Åpenhetsloven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F5D46-FC46-4894-3F41-9A57FABDDE91}"/>
              </a:ext>
            </a:extLst>
          </p:cNvPr>
          <p:cNvSpPr txBox="1"/>
          <p:nvPr/>
        </p:nvSpPr>
        <p:spPr>
          <a:xfrm>
            <a:off x="315861" y="1099858"/>
            <a:ext cx="7737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Åpenhetsloven skal fremme virksomheters respekt for menneskerettigheter og anstendige arbeidsforhold, samt sikre allmenheten tilgang på informasjon.</a:t>
            </a:r>
          </a:p>
          <a:p>
            <a:endParaRPr lang="en-GB" dirty="0"/>
          </a:p>
        </p:txBody>
      </p:sp>
      <p:pic>
        <p:nvPicPr>
          <p:cNvPr id="7172" name="Picture 4" descr="Supply Chain Management (SCM) Definition">
            <a:extLst>
              <a:ext uri="{FF2B5EF4-FFF2-40B4-BE49-F238E27FC236}">
                <a16:creationId xmlns:a16="http://schemas.microsoft.com/office/drawing/2014/main" id="{CB8DB811-0541-6A38-5CD4-3BB1A5F8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9" y="1994507"/>
            <a:ext cx="4022568" cy="23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2B1F6-ABC1-95C0-5E90-7B5417D413C8}"/>
              </a:ext>
            </a:extLst>
          </p:cNvPr>
          <p:cNvSpPr txBox="1"/>
          <p:nvPr/>
        </p:nvSpPr>
        <p:spPr>
          <a:xfrm>
            <a:off x="4463716" y="3167756"/>
            <a:ext cx="7531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dirty="0"/>
              <a:t>Loven bedriftene informasjonsplikt og en plikt til å gjennomføre </a:t>
            </a:r>
            <a:r>
              <a:rPr lang="nb-NO" b="1" i="1" dirty="0">
                <a:solidFill>
                  <a:srgbClr val="41723A"/>
                </a:solidFill>
              </a:rPr>
              <a:t>aktsomhetsvurderinger</a:t>
            </a:r>
            <a:r>
              <a:rPr lang="nb-NO" dirty="0"/>
              <a:t> (kartlegging og vurdering av negativ påvirkning eller skade i bedriften selv eller i leverandørkjeden.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6079E-BA64-9E2D-7F12-4FB1B4F052C9}"/>
              </a:ext>
            </a:extLst>
          </p:cNvPr>
          <p:cNvSpPr txBox="1"/>
          <p:nvPr/>
        </p:nvSpPr>
        <p:spPr>
          <a:xfrm>
            <a:off x="411325" y="4705985"/>
            <a:ext cx="62293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nb-NO" sz="1400" dirty="0"/>
              <a:t>For at en norsk virksomhet skal være omfattet av loven må den: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200" dirty="0"/>
              <a:t>Være hjemmehørende i Norge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200" dirty="0"/>
              <a:t>tilby varer og tjenester i eller utenfor Norge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200" dirty="0"/>
              <a:t>være en større virksomhet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b-NO" sz="1200" dirty="0"/>
          </a:p>
          <a:p>
            <a:r>
              <a:rPr lang="nb-NO" sz="1400" dirty="0"/>
              <a:t>For at en utenlandsk virksomhet skal være omfattet av loven må den: 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200" dirty="0"/>
              <a:t>være skattepliktig til Norge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200" dirty="0"/>
              <a:t>tilby varer og tjenester i Norge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1200" dirty="0"/>
              <a:t>være en større virksomhet </a:t>
            </a:r>
            <a:endParaRPr lang="en-GB" sz="1200" dirty="0"/>
          </a:p>
        </p:txBody>
      </p:sp>
      <p:pic>
        <p:nvPicPr>
          <p:cNvPr id="7174" name="Picture 6" descr="Apple's Factories Are &quot;Sweatshops&quot; -- But They're Better Than Competition,  Says Labor Activist | Cult of Mac">
            <a:extLst>
              <a:ext uri="{FF2B5EF4-FFF2-40B4-BE49-F238E27FC236}">
                <a16:creationId xmlns:a16="http://schemas.microsoft.com/office/drawing/2014/main" id="{4C9208A0-CAE4-9AE4-E221-598F3297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02" y="196328"/>
            <a:ext cx="3776952" cy="21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C4525F-7AF1-6C94-40A0-50A02D0C91B6}"/>
              </a:ext>
            </a:extLst>
          </p:cNvPr>
          <p:cNvSpPr txBox="1"/>
          <p:nvPr/>
        </p:nvSpPr>
        <p:spPr>
          <a:xfrm>
            <a:off x="6545178" y="4434387"/>
            <a:ext cx="2919673" cy="1200329"/>
          </a:xfrm>
          <a:prstGeom prst="rect">
            <a:avLst/>
          </a:prstGeom>
          <a:solidFill>
            <a:srgbClr val="C8DACB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marL="0" indent="0" algn="ctr">
              <a:buNone/>
            </a:pPr>
            <a:r>
              <a:rPr lang="nb-NO" sz="1800" dirty="0"/>
              <a:t>Bedrifter pålegges ansvar for å forsøke å stanse, redusere eller forebygge den negative påvirkningen.</a:t>
            </a:r>
            <a:endParaRPr lang="en-GB" sz="1800" dirty="0"/>
          </a:p>
        </p:txBody>
      </p:sp>
      <p:pic>
        <p:nvPicPr>
          <p:cNvPr id="7176" name="Picture 8" descr="Develop a Code of Conduct - The Compliance and Ethics Blog">
            <a:extLst>
              <a:ext uri="{FF2B5EF4-FFF2-40B4-BE49-F238E27FC236}">
                <a16:creationId xmlns:a16="http://schemas.microsoft.com/office/drawing/2014/main" id="{841811A7-DEF1-399A-7D97-441E932F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2" y="4312840"/>
            <a:ext cx="2155413" cy="12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4B48FF48-7B27-5C4B-B410-B66FD6DD62F5}"/>
              </a:ext>
            </a:extLst>
          </p:cNvPr>
          <p:cNvSpPr txBox="1"/>
          <p:nvPr/>
        </p:nvSpPr>
        <p:spPr>
          <a:xfrm>
            <a:off x="342900" y="2990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61258-896A-FE62-6603-6CF31B95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15110" y="-87467"/>
            <a:ext cx="3134305" cy="5909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4E28E-4604-16B7-D67B-78D4276C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7436"/>
            <a:ext cx="9309401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Bærekraftsmålene og rapportering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DC83E-C0B6-5C81-5DCF-D07228DE8899}"/>
              </a:ext>
            </a:extLst>
          </p:cNvPr>
          <p:cNvSpPr txBox="1"/>
          <p:nvPr/>
        </p:nvSpPr>
        <p:spPr>
          <a:xfrm>
            <a:off x="7026441" y="3116179"/>
            <a:ext cx="4822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0" i="1" u="none" strike="noStrike" baseline="0" dirty="0">
                <a:solidFill>
                  <a:srgbClr val="222221"/>
                </a:solidFill>
              </a:rPr>
              <a:t>Global Reporting Initiative </a:t>
            </a:r>
            <a:r>
              <a:rPr lang="nb-NO" sz="1600" b="0" i="0" u="none" strike="noStrike" baseline="0" dirty="0">
                <a:solidFill>
                  <a:srgbClr val="222221"/>
                </a:solidFill>
              </a:rPr>
              <a:t>(GRI) og </a:t>
            </a:r>
            <a:r>
              <a:rPr lang="en-US" sz="1600" b="0" i="0" u="none" strike="noStrike" baseline="0" dirty="0">
                <a:solidFill>
                  <a:srgbClr val="222221"/>
                </a:solidFill>
              </a:rPr>
              <a:t>TCFD (Task Force on Climate-Related Financial Disclosures) er </a:t>
            </a:r>
            <a:r>
              <a:rPr lang="nb-NO" sz="1600" b="0" i="0" u="none" strike="noStrike" baseline="0" dirty="0">
                <a:solidFill>
                  <a:srgbClr val="222221"/>
                </a:solidFill>
              </a:rPr>
              <a:t>anerkjente og mye benyttede </a:t>
            </a:r>
            <a:r>
              <a:rPr lang="nb-NO" sz="1600" b="0" i="1" u="none" strike="noStrike" baseline="0" dirty="0">
                <a:solidFill>
                  <a:srgbClr val="222221"/>
                </a:solidFill>
              </a:rPr>
              <a:t>standarder</a:t>
            </a:r>
            <a:r>
              <a:rPr lang="nb-NO" sz="1600" b="0" i="0" u="none" strike="noStrike" baseline="0" dirty="0">
                <a:solidFill>
                  <a:srgbClr val="222221"/>
                </a:solidFill>
              </a:rPr>
              <a:t> for bærekraftsrapportering.</a:t>
            </a:r>
          </a:p>
          <a:p>
            <a:pPr algn="l"/>
            <a:endParaRPr lang="nb-NO" sz="1600" b="0" i="0" u="none" strike="noStrike" baseline="0" dirty="0">
              <a:solidFill>
                <a:srgbClr val="222221"/>
              </a:solidFill>
            </a:endParaRPr>
          </a:p>
          <a:p>
            <a:pPr algn="l"/>
            <a:endParaRPr lang="nb-NO" sz="1600" dirty="0">
              <a:solidFill>
                <a:srgbClr val="22222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BDA73-FBDD-3928-119C-35A5304081CA}"/>
              </a:ext>
            </a:extLst>
          </p:cNvPr>
          <p:cNvSpPr txBox="1"/>
          <p:nvPr/>
        </p:nvSpPr>
        <p:spPr>
          <a:xfrm>
            <a:off x="7026441" y="1409307"/>
            <a:ext cx="4915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0" i="0" u="none" strike="noStrike" baseline="0" dirty="0">
                <a:solidFill>
                  <a:srgbClr val="222221"/>
                </a:solidFill>
              </a:rPr>
              <a:t>FNs 17 bærekraftsmål gir et globalt rammeverk for en renere klode og en mer rettferdigverden innen 2030. 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BA9AA-64EA-E55D-31B4-1C79A5FF330D}"/>
              </a:ext>
            </a:extLst>
          </p:cNvPr>
          <p:cNvSpPr txBox="1"/>
          <p:nvPr/>
        </p:nvSpPr>
        <p:spPr>
          <a:xfrm>
            <a:off x="7026441" y="2139632"/>
            <a:ext cx="4822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0" i="0" u="none" strike="noStrike" baseline="0" dirty="0">
                <a:solidFill>
                  <a:srgbClr val="222221"/>
                </a:solidFill>
              </a:rPr>
              <a:t>Bedrifter definerer typisk hvilke av bærekraftsmålene som for dem er de mest relevante og foretar </a:t>
            </a:r>
            <a:r>
              <a:rPr lang="nb-NO" sz="1600" b="1" i="1" u="none" strike="noStrike" baseline="0" dirty="0">
                <a:solidFill>
                  <a:srgbClr val="41723A"/>
                </a:solidFill>
              </a:rPr>
              <a:t>vesentlighetsvurderinger</a:t>
            </a:r>
            <a:r>
              <a:rPr lang="nb-NO" sz="1600" b="0" i="1" u="none" strike="noStrike" baseline="0" dirty="0">
                <a:solidFill>
                  <a:srgbClr val="222221"/>
                </a:solidFill>
              </a:rPr>
              <a:t> </a:t>
            </a:r>
            <a:r>
              <a:rPr lang="nb-NO" sz="1600" b="0" i="0" u="none" strike="noStrike" baseline="0" dirty="0">
                <a:solidFill>
                  <a:srgbClr val="222221"/>
                </a:solidFill>
              </a:rPr>
              <a:t>i henhold til dette. </a:t>
            </a:r>
            <a:endParaRPr lang="en-GB" sz="1600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A5B5B52-5255-1B88-4A12-47D4F66B2067}"/>
              </a:ext>
            </a:extLst>
          </p:cNvPr>
          <p:cNvSpPr txBox="1">
            <a:spLocks/>
          </p:cNvSpPr>
          <p:nvPr/>
        </p:nvSpPr>
        <p:spPr>
          <a:xfrm>
            <a:off x="10036935" y="6544593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BCF7A463-B74C-A675-0AE2-66A10B017AC0}"/>
              </a:ext>
            </a:extLst>
          </p:cNvPr>
          <p:cNvSpPr txBox="1">
            <a:spLocks/>
          </p:cNvSpPr>
          <p:nvPr/>
        </p:nvSpPr>
        <p:spPr>
          <a:xfrm>
            <a:off x="11760161" y="6548212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19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C1AB9E-35BC-B6E7-544A-7033DED4CE43}"/>
              </a:ext>
            </a:extLst>
          </p:cNvPr>
          <p:cNvSpPr txBox="1"/>
          <p:nvPr/>
        </p:nvSpPr>
        <p:spPr>
          <a:xfrm>
            <a:off x="680030" y="5448693"/>
            <a:ext cx="10517359" cy="677108"/>
          </a:xfrm>
          <a:prstGeom prst="rect">
            <a:avLst/>
          </a:prstGeom>
          <a:solidFill>
            <a:srgbClr val="7DA784"/>
          </a:solidFill>
        </p:spPr>
        <p:txBody>
          <a:bodyPr wrap="square" lIns="180000">
            <a:spAutoFit/>
          </a:bodyPr>
          <a:lstStyle>
            <a:defPPr>
              <a:defRPr lang="en-US"/>
            </a:defPPr>
          </a:lstStyle>
          <a:p>
            <a:r>
              <a:rPr lang="nb-NO" sz="1900" dirty="0"/>
              <a:t>Formålet med disse standardene er blant annet å gjøre det lettere å sammenligne bedrifter på tvers av landegrenser og sikre kvaliteten på informasjon om de påvirkningene bedriftene har på omgivelsene.</a:t>
            </a:r>
          </a:p>
        </p:txBody>
      </p:sp>
      <p:pic>
        <p:nvPicPr>
          <p:cNvPr id="5122" name="Picture 2" descr="The Importance of GRI Sustainability Reporting Standards">
            <a:extLst>
              <a:ext uri="{FF2B5EF4-FFF2-40B4-BE49-F238E27FC236}">
                <a16:creationId xmlns:a16="http://schemas.microsoft.com/office/drawing/2014/main" id="{A7AD3E7A-94CD-2DE7-73FF-0036E2C7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41" y="3996867"/>
            <a:ext cx="1323439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sclosure based on TCFD recommendations | Sustainability | KITO GROUP |  Global Site">
            <a:extLst>
              <a:ext uri="{FF2B5EF4-FFF2-40B4-BE49-F238E27FC236}">
                <a16:creationId xmlns:a16="http://schemas.microsoft.com/office/drawing/2014/main" id="{47A46267-8CB8-9999-FCA4-44764ADC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15" y="4292780"/>
            <a:ext cx="316094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0C5E78-7F66-431B-BF31-A8C16B17B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71" y="304029"/>
            <a:ext cx="10728675" cy="5055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/>
              <a:t>Dagens agenda</a:t>
            </a:r>
          </a:p>
        </p:txBody>
      </p:sp>
      <p:sp>
        <p:nvSpPr>
          <p:cNvPr id="7" name="Undertittel 7"/>
          <p:cNvSpPr>
            <a:spLocks noGrp="1"/>
          </p:cNvSpPr>
          <p:nvPr>
            <p:ph type="subTitle" idx="1"/>
          </p:nvPr>
        </p:nvSpPr>
        <p:spPr>
          <a:xfrm>
            <a:off x="625614" y="898865"/>
            <a:ext cx="10728675" cy="369332"/>
          </a:xfrm>
        </p:spPr>
        <p:txBody>
          <a:bodyPr/>
          <a:lstStyle/>
          <a:p>
            <a:r>
              <a:rPr lang="nb-NO" sz="2600" b="1" dirty="0">
                <a:latin typeface="+mj-lt"/>
                <a:ea typeface="+mj-ea"/>
                <a:cs typeface="+mj-cs"/>
              </a:rPr>
              <a:t>Forelesning #4; Finansregnskapet Del II</a:t>
            </a:r>
          </a:p>
          <a:p>
            <a:endParaRPr lang="nb-NO" sz="2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67112" y="1935983"/>
            <a:ext cx="7550716" cy="3868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Tips om «eksamensteknikk»;   hvordan angripe en kortsvarsoppgave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Utgifter, kostnader og utbetalinger – ikke det samme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Om anskaffelse av anleggsmidler og avskrivninger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Hvordan utgifter etter periodisering ender opp som kostnader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Regnskapsanalysens fem trinn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Noen betraktninger rundt begrepet arbeidskapital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«Cash is king»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Bærekraftsrapportering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Etikk og lovgivning</a:t>
            </a:r>
          </a:p>
          <a:p>
            <a:pPr marL="342900" indent="-342900">
              <a:buSzPct val="75000"/>
              <a:buFont typeface="+mj-lt"/>
              <a:buAutoNum type="arabicPeriod"/>
            </a:pPr>
            <a:r>
              <a:rPr lang="nb-NO" altLang="nb-NO" sz="2000" dirty="0"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Oppsummering + Kahoot</a:t>
            </a:r>
          </a:p>
          <a:p>
            <a:pPr marL="715500" lvl="3" algn="l">
              <a:buSzPct val="75000"/>
            </a:pPr>
            <a:endParaRPr lang="nb-NO" altLang="nb-NO" sz="16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058400" lvl="3" indent="-342900" algn="l">
              <a:buSzPct val="75000"/>
              <a:buFont typeface="Arial" panose="020B0604020202020204" pitchFamily="34" charset="0"/>
              <a:buChar char="•"/>
            </a:pPr>
            <a:endParaRPr lang="nb-NO" altLang="nb-NO" sz="16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indent="-342900">
              <a:buSzPct val="75000"/>
              <a:buFont typeface="+mj-lt"/>
              <a:buAutoNum type="arabicPeriod"/>
            </a:pPr>
            <a:endParaRPr lang="nb-NO" altLang="nb-NO" sz="2000" dirty="0"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Undertittel 7">
            <a:extLst>
              <a:ext uri="{FF2B5EF4-FFF2-40B4-BE49-F238E27FC236}">
                <a16:creationId xmlns:a16="http://schemas.microsoft.com/office/drawing/2014/main" id="{87FFE32B-0550-41E4-B938-450F70492F97}"/>
              </a:ext>
            </a:extLst>
          </p:cNvPr>
          <p:cNvSpPr txBox="1">
            <a:spLocks/>
          </p:cNvSpPr>
          <p:nvPr/>
        </p:nvSpPr>
        <p:spPr>
          <a:xfrm>
            <a:off x="625614" y="1284782"/>
            <a:ext cx="10728675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>
                <a:latin typeface="+mj-lt"/>
              </a:rPr>
              <a:t>Onsdag, 5. oktober 2022</a:t>
            </a: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F225ECA0-ACB0-6EEB-5989-D6EA802735D4}"/>
              </a:ext>
            </a:extLst>
          </p:cNvPr>
          <p:cNvSpPr txBox="1">
            <a:spLocks/>
          </p:cNvSpPr>
          <p:nvPr/>
        </p:nvSpPr>
        <p:spPr>
          <a:xfrm>
            <a:off x="10213791" y="6599888"/>
            <a:ext cx="1748595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70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dirty="0">
                <a:solidFill>
                  <a:schemeClr val="bg1"/>
                </a:solidFill>
              </a:rPr>
              <a:t>BUS101_Bedriftsøkonomiske sammenhenger</a:t>
            </a: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DC6403E3-35B5-3D13-71C0-A53F4881F152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1"/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1"/>
                </a:solidFill>
                <a:cs typeface="Calibri" panose="020F0502020204030204" pitchFamily="34" charset="0"/>
              </a:rPr>
              <a:pPr algn="r"/>
              <a:t>2</a:t>
            </a:fld>
            <a:endParaRPr lang="nb-NO" altLang="nb-NO" sz="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0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3F4DF5A0-EEC7-45A5-874B-2AD80AED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63" y="2393729"/>
            <a:ext cx="1370902" cy="7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75" y="253096"/>
            <a:ext cx="9588000" cy="5355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2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3-3c. Redegjørelse om samfunnsansvar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43" y="1141193"/>
            <a:ext cx="398011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Store foretak skal utarbeide en redegjørelse om samfunnsansvar som minst omhandler </a:t>
            </a:r>
          </a:p>
          <a:p>
            <a:pPr lvl="1"/>
            <a:endParaRPr lang="nb-NO" sz="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miljø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sosiale forhold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arbeidsmiljø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likestilling og ikke-diskriminering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overholdelse av menneskerettigheter, 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bekjempelse av korrupsjon og bestikkelser.</a:t>
            </a:r>
            <a:endParaRPr lang="nb-N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381D7-6B2B-47E5-A197-4A0DB2BA4C56}"/>
              </a:ext>
            </a:extLst>
          </p:cNvPr>
          <p:cNvSpPr txBox="1"/>
          <p:nvPr/>
        </p:nvSpPr>
        <p:spPr>
          <a:xfrm>
            <a:off x="77343" y="4428042"/>
            <a:ext cx="412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Opplysningene skal gis i det omfang som er nødvendig for å forstå foretakets utvikling, resultat, stilling og konsekvenser av foretakets virksomhet.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B752F0-713B-4263-8606-A44A11AA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8" y="1490493"/>
            <a:ext cx="755249" cy="7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1A737A-5E47-40DC-B450-C3FF35CE0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33" y="1490404"/>
            <a:ext cx="757918" cy="7552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51B6C-CC74-4897-B5E7-17FB83A86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793" y="1490405"/>
            <a:ext cx="752644" cy="755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788DA7-4224-40E0-A9EA-E291749A0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637" y="2401992"/>
            <a:ext cx="751936" cy="754566"/>
          </a:xfrm>
          <a:prstGeom prst="rect">
            <a:avLst/>
          </a:prstGeom>
        </p:spPr>
      </p:pic>
      <p:pic>
        <p:nvPicPr>
          <p:cNvPr id="3080" name="Picture 8" descr="Bærekraftige byer og lokalsamfunn">
            <a:extLst>
              <a:ext uri="{FF2B5EF4-FFF2-40B4-BE49-F238E27FC236}">
                <a16:creationId xmlns:a16="http://schemas.microsoft.com/office/drawing/2014/main" id="{AED5C95E-4D0A-4929-8700-3F6ADA50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55" y="2401309"/>
            <a:ext cx="755249" cy="7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F350F7-6A9E-4F85-B93E-B00DE0BEC43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60" y="1441693"/>
            <a:ext cx="4340200" cy="46978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A689EA-EFD1-45A2-9A65-A8363B938FB0}"/>
              </a:ext>
            </a:extLst>
          </p:cNvPr>
          <p:cNvSpPr/>
          <p:nvPr/>
        </p:nvSpPr>
        <p:spPr>
          <a:xfrm>
            <a:off x="4511824" y="1141193"/>
            <a:ext cx="2914241" cy="3247043"/>
          </a:xfrm>
          <a:prstGeom prst="rect">
            <a:avLst/>
          </a:prstGeom>
          <a:solidFill>
            <a:srgbClr val="009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569E9-39D2-4A40-9EAB-50F8FE79FAF3}"/>
              </a:ext>
            </a:extLst>
          </p:cNvPr>
          <p:cNvSpPr/>
          <p:nvPr/>
        </p:nvSpPr>
        <p:spPr>
          <a:xfrm>
            <a:off x="10652357" y="253096"/>
            <a:ext cx="988259" cy="79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EE77D5-228E-4C84-8597-92F191283CC1}"/>
              </a:ext>
            </a:extLst>
          </p:cNvPr>
          <p:cNvSpPr/>
          <p:nvPr/>
        </p:nvSpPr>
        <p:spPr>
          <a:xfrm>
            <a:off x="7738116" y="718442"/>
            <a:ext cx="4292139" cy="5421118"/>
          </a:xfrm>
          <a:prstGeom prst="rect">
            <a:avLst/>
          </a:prstGeom>
          <a:solidFill>
            <a:srgbClr val="009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osten bring">
            <a:extLst>
              <a:ext uri="{FF2B5EF4-FFF2-40B4-BE49-F238E27FC236}">
                <a16:creationId xmlns:a16="http://schemas.microsoft.com/office/drawing/2014/main" id="{A1260732-0C2A-4934-BFC3-1BFDE73C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19" y="824985"/>
            <a:ext cx="2083248" cy="4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2C31E8-5C08-4E0B-B495-F0F516C4A2A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93" y="3557901"/>
            <a:ext cx="820540" cy="754566"/>
          </a:xfrm>
          <a:prstGeom prst="rect">
            <a:avLst/>
          </a:prstGeom>
        </p:spPr>
      </p:pic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0A668B84-0886-6E38-B731-CA17F4C474A3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5778446-0AF3-2DA8-90A7-6088A97F4253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20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59" y="222496"/>
            <a:ext cx="9588000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Etikk og lovgivning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261" y="390092"/>
            <a:ext cx="1909193" cy="1065729"/>
          </a:xfrm>
          <a:prstGeom prst="rect">
            <a:avLst/>
          </a:prstGeom>
        </p:spPr>
      </p:pic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859405A-0F95-758B-64E0-58CB859E6511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81E0AA5-1683-2D6E-60FA-6FFE8FCDD776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21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EEF91-5062-0713-45F9-78F38C67BDB4}"/>
              </a:ext>
            </a:extLst>
          </p:cNvPr>
          <p:cNvSpPr txBox="1"/>
          <p:nvPr/>
        </p:nvSpPr>
        <p:spPr>
          <a:xfrm>
            <a:off x="335359" y="3026724"/>
            <a:ext cx="48141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Etisk opptreden virker positivt på omgivelsenes tillit og bedriftens omdømme.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dirty="0">
                <a:solidFill>
                  <a:srgbClr val="222221"/>
                </a:solidFill>
                <a:latin typeface="MinionPro-Regular"/>
              </a:rPr>
              <a:t>Bedrifter </a:t>
            </a: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som vektlegger å opptre etisk korrekt tiltrekker seg kunder som mener at etikk er viktig og etikk blir således et konkurransefortrinn.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Bedriften blir en mer attraktiv arbeidsgiver og øker de ansattes trivsel, motivasjon og tillit til ledelsen.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Etikk kan synliggjøre foretakets verdigrunnlag, vise at foretaket tar samfunnsansvar og utgjøre et viktig ledd i </a:t>
            </a:r>
            <a:r>
              <a:rPr lang="en-GB" sz="1500" b="0" i="0" u="none" strike="noStrike" baseline="0" dirty="0">
                <a:solidFill>
                  <a:srgbClr val="222221"/>
                </a:solidFill>
                <a:latin typeface="MinionPro-Regular"/>
              </a:rPr>
              <a:t>dets merkevarebygging.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835B4-AA1F-73D3-AB2B-E9509FABBE45}"/>
              </a:ext>
            </a:extLst>
          </p:cNvPr>
          <p:cNvSpPr txBox="1"/>
          <p:nvPr/>
        </p:nvSpPr>
        <p:spPr>
          <a:xfrm>
            <a:off x="6095999" y="1661610"/>
            <a:ext cx="566416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Finansregnskapet danner en del av grunnlaget for beregning av skatt og avgifter. Skatten beregnes i et eget skatteregnskap.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Det betyr at Stortinget har vedtatt ulike lovpålagte krav til hvordan et finansregnskap skal føres. De finnes blant annet i</a:t>
            </a:r>
          </a:p>
          <a:p>
            <a:pPr algn="l"/>
            <a:endParaRPr lang="nb-NO" sz="8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lvl="1"/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• lov om årsregnskapet mv. av 1998 (regnskapsloven)</a:t>
            </a:r>
          </a:p>
          <a:p>
            <a:pPr lvl="1"/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• lov om aksjeselskaper (AS) av 1997</a:t>
            </a:r>
          </a:p>
          <a:p>
            <a:pPr lvl="1"/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• lov om allmennaksjeselskaper (ASA) av 1997</a:t>
            </a:r>
          </a:p>
          <a:p>
            <a:pPr lvl="1"/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• lov om bokføring av 2004 (bokføringsloven)</a:t>
            </a:r>
          </a:p>
          <a:p>
            <a:pPr lvl="1"/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• skatteloven av 1999</a:t>
            </a:r>
          </a:p>
          <a:p>
            <a:pPr algn="l"/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Norske regnskaper forholder seg til GRS (god regnskapsskikk)</a:t>
            </a:r>
          </a:p>
          <a:p>
            <a:pPr algn="l"/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Børsnoterte foretak skal anvende IFRS (International Financial Reporting Standards) i konsernregnskapet.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5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500" b="0" i="0" u="none" strike="noStrike" baseline="0" dirty="0">
                <a:solidFill>
                  <a:srgbClr val="222221"/>
                </a:solidFill>
                <a:latin typeface="MinionPro-Regular"/>
              </a:rPr>
              <a:t>Selskaper notert på Oslo Børs er underlagt stadig mer omfattende rapporteringskrav relatert til bærekraft. Regnskapslovens paragraf 3-3c. omhandler redegjørelse om samfunnsansvar.</a:t>
            </a:r>
            <a:endParaRPr lang="nb-NO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218C11-2B9C-AC69-D219-697809F5ED9F}"/>
              </a:ext>
            </a:extLst>
          </p:cNvPr>
          <p:cNvCxnSpPr/>
          <p:nvPr/>
        </p:nvCxnSpPr>
        <p:spPr>
          <a:xfrm>
            <a:off x="5895474" y="894943"/>
            <a:ext cx="0" cy="5373510"/>
          </a:xfrm>
          <a:prstGeom prst="line">
            <a:avLst/>
          </a:prstGeom>
          <a:ln>
            <a:solidFill>
              <a:srgbClr val="417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ngen tilfeldigheter omkring etikk : Direktesalgsforbundet">
            <a:extLst>
              <a:ext uri="{FF2B5EF4-FFF2-40B4-BE49-F238E27FC236}">
                <a16:creationId xmlns:a16="http://schemas.microsoft.com/office/drawing/2014/main" id="{00530E0C-07C1-9CF0-10A5-0FB12188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60" y="1174723"/>
            <a:ext cx="2617287" cy="14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859405A-0F95-758B-64E0-58CB859E6511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81E0AA5-1683-2D6E-60FA-6FFE8FCDD776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22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CF597-BD81-CABA-D67A-BF430142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4" y="3429000"/>
            <a:ext cx="11037614" cy="2695074"/>
          </a:xfrm>
          <a:prstGeom prst="rect">
            <a:avLst/>
          </a:prstGeom>
        </p:spPr>
      </p:pic>
      <p:pic>
        <p:nvPicPr>
          <p:cNvPr id="1026" name="Picture 2" descr="Kahoot! Premium for distance learning now available for free to all schools in Greece affected ...">
            <a:extLst>
              <a:ext uri="{FF2B5EF4-FFF2-40B4-BE49-F238E27FC236}">
                <a16:creationId xmlns:a16="http://schemas.microsoft.com/office/drawing/2014/main" id="{3285842F-890E-413C-8E38-FA39DE7E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95" y="321144"/>
            <a:ext cx="5654842" cy="29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34149-43E2-B0F4-85A0-D7FD6C78ED38}"/>
              </a:ext>
            </a:extLst>
          </p:cNvPr>
          <p:cNvSpPr txBox="1"/>
          <p:nvPr/>
        </p:nvSpPr>
        <p:spPr>
          <a:xfrm>
            <a:off x="362544" y="62702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https://create.kahoot.it/my-library/kahoots/all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68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59" y="208646"/>
            <a:ext cx="9588000" cy="6186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8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Oppsummering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859405A-0F95-758B-64E0-58CB859E6511}"/>
              </a:ext>
            </a:extLst>
          </p:cNvPr>
          <p:cNvSpPr txBox="1">
            <a:spLocks/>
          </p:cNvSpPr>
          <p:nvPr/>
        </p:nvSpPr>
        <p:spPr>
          <a:xfrm>
            <a:off x="10149101" y="662276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81E0AA5-1683-2D6E-60FA-6FFE8FCDD776}"/>
              </a:ext>
            </a:extLst>
          </p:cNvPr>
          <p:cNvSpPr txBox="1">
            <a:spLocks/>
          </p:cNvSpPr>
          <p:nvPr/>
        </p:nvSpPr>
        <p:spPr>
          <a:xfrm>
            <a:off x="11760160" y="662276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23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5BA13-E83F-DB0C-34EC-A9B58B85D3CA}"/>
              </a:ext>
            </a:extLst>
          </p:cNvPr>
          <p:cNvSpPr txBox="1"/>
          <p:nvPr/>
        </p:nvSpPr>
        <p:spPr>
          <a:xfrm>
            <a:off x="505326" y="984340"/>
            <a:ext cx="11489727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Finansregnskapet er et hjelpemiddel til å vurdere en virksomhets økonomiske utvikling og stilling </a:t>
            </a:r>
            <a:r>
              <a:rPr lang="nb-NO" sz="1700" i="1" u="sng" dirty="0">
                <a:solidFill>
                  <a:srgbClr val="41723A"/>
                </a:solidFill>
              </a:rPr>
              <a:t>på et bestemt tidspunkt </a:t>
            </a:r>
            <a:r>
              <a:rPr lang="nb-NO" sz="1700" dirty="0"/>
              <a:t>og det økonomiske resultatet av virksomheten </a:t>
            </a:r>
            <a:r>
              <a:rPr lang="nb-NO" sz="1700" i="1" u="sng" dirty="0">
                <a:solidFill>
                  <a:srgbClr val="41723A"/>
                </a:solidFill>
              </a:rPr>
              <a:t>for en bestemt periode</a:t>
            </a:r>
            <a:r>
              <a:rPr lang="nb-NO" sz="1700" dirty="0"/>
              <a:t>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De viktigste brukerne av regnskapsinformasjon er eierne, långiverne, ledelse, ansatte, leverandører, kunder og myndighetene.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Egenkapitalen er IKKE bedriftens egne penger. Den er definert ved egenkapitallikningen som er differansen mellom verdien av en bedrifts eiendeler og det bedriften har i gjeld og andre forpliktelser (et mer beskrivende begrep er «eiernes kapital»).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Utgift er en betalingsforpliktelse som gjengjeldelse for en mottatt vare/tjeneste; Kostnad er forbruk av ressurser målt i penger.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Verdifallet av et anleggsmiddel er en kostnad som påvirker resultatet. Periodiseringen kalles avskrivning, og representerer verdiforringelsen eller «forbruket» av det aktuelle anleggsmidlet.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Regnskapsanalyse er beregninger og vurderinger vi foretar av en virksomhets økonomiske tilstand og utvikling (historisk) på grunnlag av regnskapsdata. </a:t>
            </a:r>
            <a:r>
              <a:rPr lang="nb-NO" sz="1700" i="1" u="sng" dirty="0">
                <a:solidFill>
                  <a:srgbClr val="41723A"/>
                </a:solidFill>
              </a:rPr>
              <a:t>Nøkkeltall har begrenset interesse med mindre de tolkes i en større sammenheng</a:t>
            </a:r>
            <a:r>
              <a:rPr lang="nb-NO" sz="1700" dirty="0"/>
              <a:t>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Arbeidskapital = omløpsmidler – kortsiktig gjeld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Kontantstrømmer (cash flows) som viser forskjellen mellom bevegelsen av penger inn og ut i løpet av en regnskapsperiode.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Det påhviler regnskapsføreren og bedriften et betydelig etisk ansvar å utarbeide regnskaper på en ryddig og ærlig måte.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Finansregnskapet er forbundet med mye lovgivning og klare regler. Overtredelser kan straffes etter straffeloven.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700" dirty="0"/>
              <a:t>God rapportering på bærekraftsrelaterte forhold gjør seg stadig mer gjeldende.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2655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B146B75-9E36-A9F9-609E-D1A58036613B}"/>
              </a:ext>
            </a:extLst>
          </p:cNvPr>
          <p:cNvSpPr txBox="1">
            <a:spLocks/>
          </p:cNvSpPr>
          <p:nvPr/>
        </p:nvSpPr>
        <p:spPr>
          <a:xfrm>
            <a:off x="107341" y="120090"/>
            <a:ext cx="3742763" cy="1829025"/>
          </a:xfrm>
          <a:prstGeom prst="rect">
            <a:avLst/>
          </a:prstGeom>
        </p:spPr>
        <p:txBody>
          <a:bodyPr vert="horz" lIns="180000" tIns="180000" rIns="180000" bIns="18000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b-NO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Forberedelse til neste forelesning (12/10)</a:t>
            </a:r>
            <a:endParaRPr lang="nb-NO" sz="36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F46C7A9C-76CC-7F45-27D8-ED26A6E1FA5D}"/>
              </a:ext>
            </a:extLst>
          </p:cNvPr>
          <p:cNvSpPr txBox="1">
            <a:spLocks/>
          </p:cNvSpPr>
          <p:nvPr/>
        </p:nvSpPr>
        <p:spPr>
          <a:xfrm>
            <a:off x="10138465" y="65442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625D70F2-3C00-481C-37DA-7E1358268955}"/>
              </a:ext>
            </a:extLst>
          </p:cNvPr>
          <p:cNvSpPr txBox="1">
            <a:spLocks/>
          </p:cNvSpPr>
          <p:nvPr/>
        </p:nvSpPr>
        <p:spPr>
          <a:xfrm>
            <a:off x="11770998" y="65442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24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3473B4E-E0E0-ED6E-950C-635DC8B04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1088" y="0"/>
            <a:ext cx="494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EF3A0F6B-E4DC-894E-F276-C358293E1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82" y="209253"/>
            <a:ext cx="4197085" cy="59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95400" y="2636912"/>
            <a:ext cx="10656000" cy="738664"/>
          </a:xfrm>
        </p:spPr>
        <p:txBody>
          <a:bodyPr/>
          <a:lstStyle/>
          <a:p>
            <a:r>
              <a:rPr lang="nb-NO" dirty="0"/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75043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1EBDD9AB-E128-DD9D-74BE-BEA26D45C75A}"/>
              </a:ext>
            </a:extLst>
          </p:cNvPr>
          <p:cNvSpPr txBox="1">
            <a:spLocks/>
          </p:cNvSpPr>
          <p:nvPr/>
        </p:nvSpPr>
        <p:spPr>
          <a:xfrm>
            <a:off x="322959" y="6494334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03D3D96-7F6B-B24E-8481-AE9541FBA2FE}"/>
              </a:ext>
            </a:extLst>
          </p:cNvPr>
          <p:cNvSpPr txBox="1">
            <a:spLocks/>
          </p:cNvSpPr>
          <p:nvPr/>
        </p:nvSpPr>
        <p:spPr>
          <a:xfrm>
            <a:off x="1934018" y="6494334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3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1E70DE5-775A-F35B-1535-94D2E555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9" y="152721"/>
            <a:ext cx="6570137" cy="8679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2800" dirty="0">
                <a:solidFill>
                  <a:srgbClr val="41723A"/>
                </a:solidFill>
                <a:latin typeface="Adobe Fan Heiti Std B"/>
                <a:ea typeface="+mn-ea"/>
                <a:cs typeface="Aharoni" panose="02010803020104030203" pitchFamily="2" charset="-79"/>
              </a:rPr>
              <a:t>TIPS OM «EKSAMENSTEKNIKK»; HVORDAN ANGRIPE EN KORTSVARSOPPGAVE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0D79F-317A-E427-70B1-53386142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1577221"/>
            <a:ext cx="2133041" cy="1135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89B0D-CE31-B967-B603-86C0B3ADEDF1}"/>
              </a:ext>
            </a:extLst>
          </p:cNvPr>
          <p:cNvSpPr txBox="1"/>
          <p:nvPr/>
        </p:nvSpPr>
        <p:spPr>
          <a:xfrm>
            <a:off x="181933" y="3304591"/>
            <a:ext cx="3148575" cy="13273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b-NO" sz="1600" dirty="0">
                <a:effectLst/>
                <a:latin typeface="Segoe UI" panose="020B0502040204020203" pitchFamily="34" charset="0"/>
              </a:rPr>
              <a:t>La oss si at et av spørsmålene er:</a:t>
            </a:r>
          </a:p>
          <a:p>
            <a:endParaRPr lang="nb-NO" sz="1600" dirty="0"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700" i="1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«Drøft hvorfor bedrifter må være økonomisk lønnsomme».</a:t>
            </a:r>
            <a:endParaRPr lang="nb-NO" sz="17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3377E-9836-210D-1F8D-07B61015E77D}"/>
              </a:ext>
            </a:extLst>
          </p:cNvPr>
          <p:cNvSpPr txBox="1"/>
          <p:nvPr/>
        </p:nvSpPr>
        <p:spPr>
          <a:xfrm>
            <a:off x="3775059" y="1206748"/>
            <a:ext cx="1748406" cy="830997"/>
          </a:xfrm>
          <a:prstGeom prst="rect">
            <a:avLst/>
          </a:prstGeom>
          <a:solidFill>
            <a:srgbClr val="C8DACB"/>
          </a:solidFill>
        </p:spPr>
        <p:txBody>
          <a:bodyPr wrap="square">
            <a:spAutoFit/>
          </a:bodyPr>
          <a:lstStyle/>
          <a:p>
            <a:pPr algn="l"/>
            <a:r>
              <a:rPr lang="nb-NO" sz="1600" b="0" i="0" u="none" strike="noStrike" baseline="0" dirty="0">
                <a:solidFill>
                  <a:srgbClr val="222221"/>
                </a:solidFill>
                <a:latin typeface="MinionPro-Regular"/>
              </a:rPr>
              <a:t>Positivt økonomisk resultat skaper verdier.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6ED1A2-682C-C03C-F75C-DDDC894899CF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3330508" y="1622247"/>
            <a:ext cx="444551" cy="234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0BA693C-56F1-04D3-73A2-5BF79187820E}"/>
              </a:ext>
            </a:extLst>
          </p:cNvPr>
          <p:cNvSpPr txBox="1"/>
          <p:nvPr/>
        </p:nvSpPr>
        <p:spPr>
          <a:xfrm>
            <a:off x="5748965" y="999024"/>
            <a:ext cx="20892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Resultatet er en «målestokk» på om det skapes verdier og dermed om bedriften opererer produktivt og effektivt.</a:t>
            </a:r>
            <a:endParaRPr lang="en-GB" sz="14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AA7870-C745-F4EF-AB07-31C83C7EAD18}"/>
              </a:ext>
            </a:extLst>
          </p:cNvPr>
          <p:cNvCxnSpPr>
            <a:cxnSpLocks/>
            <a:stCxn id="53" idx="1"/>
            <a:endCxn id="42" idx="3"/>
          </p:cNvCxnSpPr>
          <p:nvPr/>
        </p:nvCxnSpPr>
        <p:spPr>
          <a:xfrm flipH="1">
            <a:off x="7838195" y="1294815"/>
            <a:ext cx="225500" cy="288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C49C5708-D330-606F-CB65-5B36C79C5C2B}"/>
              </a:ext>
            </a:extLst>
          </p:cNvPr>
          <p:cNvCxnSpPr>
            <a:cxnSpLocks/>
            <a:stCxn id="1028" idx="1"/>
            <a:endCxn id="42" idx="3"/>
          </p:cNvCxnSpPr>
          <p:nvPr/>
        </p:nvCxnSpPr>
        <p:spPr>
          <a:xfrm flipH="1" flipV="1">
            <a:off x="7838195" y="1583800"/>
            <a:ext cx="225500" cy="260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1CA4A2FA-6A4B-0141-2CDD-1683B1166A55}"/>
              </a:ext>
            </a:extLst>
          </p:cNvPr>
          <p:cNvSpPr txBox="1"/>
          <p:nvPr/>
        </p:nvSpPr>
        <p:spPr>
          <a:xfrm>
            <a:off x="8063695" y="1690870"/>
            <a:ext cx="1049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Effektivitet</a:t>
            </a:r>
            <a:endParaRPr lang="en-GB" sz="1400" dirty="0"/>
          </a:p>
        </p:txBody>
      </p: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C231316F-BB3A-207E-C5A7-D2C871F8F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39" y="396739"/>
            <a:ext cx="2881402" cy="2575683"/>
          </a:xfrm>
          <a:prstGeom prst="rect">
            <a:avLst/>
          </a:prstGeom>
        </p:spPr>
      </p:pic>
      <p:sp>
        <p:nvSpPr>
          <p:cNvPr id="1047" name="TextBox 1046">
            <a:extLst>
              <a:ext uri="{FF2B5EF4-FFF2-40B4-BE49-F238E27FC236}">
                <a16:creationId xmlns:a16="http://schemas.microsoft.com/office/drawing/2014/main" id="{0D958B1A-E684-1109-4B1C-16ABC81BB5BE}"/>
              </a:ext>
            </a:extLst>
          </p:cNvPr>
          <p:cNvSpPr txBox="1"/>
          <p:nvPr/>
        </p:nvSpPr>
        <p:spPr>
          <a:xfrm>
            <a:off x="3793747" y="3316921"/>
            <a:ext cx="1748406" cy="1077218"/>
          </a:xfrm>
          <a:prstGeom prst="rect">
            <a:avLst/>
          </a:prstGeom>
          <a:solidFill>
            <a:srgbClr val="C8DACB"/>
          </a:solidFill>
        </p:spPr>
        <p:txBody>
          <a:bodyPr wrap="square">
            <a:spAutoFit/>
          </a:bodyPr>
          <a:lstStyle/>
          <a:p>
            <a:pPr algn="l"/>
            <a:r>
              <a:rPr lang="nb-NO" sz="1600" b="0" i="0" u="none" strike="noStrike" baseline="0" dirty="0">
                <a:solidFill>
                  <a:srgbClr val="222221"/>
                </a:solidFill>
                <a:latin typeface="MinionPro-Regular"/>
              </a:rPr>
              <a:t>Overskudd skal dekke kostnadene som kreves for å overleve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65988255-33CF-7D1A-A6E2-DEA78FBFCC67}"/>
              </a:ext>
            </a:extLst>
          </p:cNvPr>
          <p:cNvSpPr txBox="1"/>
          <p:nvPr/>
        </p:nvSpPr>
        <p:spPr>
          <a:xfrm>
            <a:off x="5798616" y="3308764"/>
            <a:ext cx="21881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/>
              <a:t>Gjøre nyinvesteringer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/>
              <a:t>Innovere, 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/>
              <a:t>Kundetilpasning og markedsutvikling.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54523C4C-BAAD-BB6C-7717-949F204D419C}"/>
              </a:ext>
            </a:extLst>
          </p:cNvPr>
          <p:cNvCxnSpPr>
            <a:cxnSpLocks/>
            <a:stCxn id="7" idx="3"/>
            <a:endCxn id="1047" idx="1"/>
          </p:cNvCxnSpPr>
          <p:nvPr/>
        </p:nvCxnSpPr>
        <p:spPr>
          <a:xfrm flipV="1">
            <a:off x="3330508" y="3855530"/>
            <a:ext cx="463239" cy="11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7DE781E3-2BD4-A20B-E97A-14705996922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523465" y="1622128"/>
            <a:ext cx="192417" cy="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03F45671-EA18-678B-3D42-FD5634F1ECE9}"/>
              </a:ext>
            </a:extLst>
          </p:cNvPr>
          <p:cNvCxnSpPr>
            <a:cxnSpLocks/>
            <a:stCxn id="1047" idx="3"/>
          </p:cNvCxnSpPr>
          <p:nvPr/>
        </p:nvCxnSpPr>
        <p:spPr>
          <a:xfrm flipV="1">
            <a:off x="5542153" y="3855263"/>
            <a:ext cx="217082" cy="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TextBox 1063">
            <a:extLst>
              <a:ext uri="{FF2B5EF4-FFF2-40B4-BE49-F238E27FC236}">
                <a16:creationId xmlns:a16="http://schemas.microsoft.com/office/drawing/2014/main" id="{1E52F0D8-D52B-A433-21DF-EAE0BB45F87B}"/>
              </a:ext>
            </a:extLst>
          </p:cNvPr>
          <p:cNvSpPr txBox="1"/>
          <p:nvPr/>
        </p:nvSpPr>
        <p:spPr>
          <a:xfrm>
            <a:off x="7944364" y="3289143"/>
            <a:ext cx="3828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Investeringer viktig fordi… teknologisk utvikling, beholde og tiltrekke seg nye medarbeidere, opptre bærekraftig osv.</a:t>
            </a:r>
            <a:endParaRPr lang="en-GB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FC3E7E-A6F7-20D7-49C0-83A5EC2F5B50}"/>
              </a:ext>
            </a:extLst>
          </p:cNvPr>
          <p:cNvSpPr txBox="1"/>
          <p:nvPr/>
        </p:nvSpPr>
        <p:spPr>
          <a:xfrm>
            <a:off x="8063695" y="1140926"/>
            <a:ext cx="1154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/>
              <a:t>Produktivitet</a:t>
            </a:r>
            <a:endParaRPr lang="en-GB" sz="1400" dirty="0"/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008328EB-9958-DF1E-8B90-86F2501C5C0B}"/>
              </a:ext>
            </a:extLst>
          </p:cNvPr>
          <p:cNvSpPr txBox="1"/>
          <p:nvPr/>
        </p:nvSpPr>
        <p:spPr>
          <a:xfrm>
            <a:off x="7944365" y="3762579"/>
            <a:ext cx="3751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Innovasjon og nyskapning er viktig fordi ….</a:t>
            </a:r>
            <a:endParaRPr lang="en-GB" sz="1200" dirty="0"/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8090AA7A-886B-D98F-95C1-FF02F2270361}"/>
              </a:ext>
            </a:extLst>
          </p:cNvPr>
          <p:cNvSpPr txBox="1"/>
          <p:nvPr/>
        </p:nvSpPr>
        <p:spPr>
          <a:xfrm>
            <a:off x="7941237" y="4115222"/>
            <a:ext cx="3751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Kundetilpasning og markedsutvikling er viktig fordi ….</a:t>
            </a:r>
            <a:endParaRPr lang="en-GB" sz="1200" dirty="0"/>
          </a:p>
        </p:txBody>
      </p:sp>
      <p:sp>
        <p:nvSpPr>
          <p:cNvPr id="1080" name="Left Brace 1079">
            <a:extLst>
              <a:ext uri="{FF2B5EF4-FFF2-40B4-BE49-F238E27FC236}">
                <a16:creationId xmlns:a16="http://schemas.microsoft.com/office/drawing/2014/main" id="{25CF553E-BB0C-A3A6-3CAB-B2B333107EA4}"/>
              </a:ext>
            </a:extLst>
          </p:cNvPr>
          <p:cNvSpPr/>
          <p:nvPr/>
        </p:nvSpPr>
        <p:spPr>
          <a:xfrm>
            <a:off x="7792662" y="3289143"/>
            <a:ext cx="161839" cy="11276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74C2E36D-3F01-CE0D-F313-6F17D25EC0FE}"/>
              </a:ext>
            </a:extLst>
          </p:cNvPr>
          <p:cNvSpPr txBox="1"/>
          <p:nvPr/>
        </p:nvSpPr>
        <p:spPr>
          <a:xfrm>
            <a:off x="3793747" y="5084781"/>
            <a:ext cx="1748406" cy="1323439"/>
          </a:xfrm>
          <a:prstGeom prst="rect">
            <a:avLst/>
          </a:prstGeom>
          <a:solidFill>
            <a:srgbClr val="C8DACB"/>
          </a:solidFill>
        </p:spPr>
        <p:txBody>
          <a:bodyPr wrap="square">
            <a:spAutoFit/>
          </a:bodyPr>
          <a:lstStyle/>
          <a:p>
            <a:pPr algn="l"/>
            <a:r>
              <a:rPr lang="nb-NO" sz="1600" b="0" i="0" u="none" strike="noStrike" baseline="0" dirty="0">
                <a:solidFill>
                  <a:srgbClr val="222221"/>
                </a:solidFill>
                <a:latin typeface="MinionPro-Regular"/>
              </a:rPr>
              <a:t>Økonomiske overskudd sikrer tilførsel av kapital til å kunne ekspandere</a:t>
            </a:r>
          </a:p>
        </p:txBody>
      </p: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35A17479-F55F-51C7-C176-4FA23A3E958C}"/>
              </a:ext>
            </a:extLst>
          </p:cNvPr>
          <p:cNvCxnSpPr>
            <a:cxnSpLocks/>
            <a:stCxn id="7" idx="3"/>
            <a:endCxn id="1081" idx="1"/>
          </p:cNvCxnSpPr>
          <p:nvPr/>
        </p:nvCxnSpPr>
        <p:spPr>
          <a:xfrm>
            <a:off x="3330508" y="3968267"/>
            <a:ext cx="463239" cy="1778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7" name="TextBox 1086">
            <a:extLst>
              <a:ext uri="{FF2B5EF4-FFF2-40B4-BE49-F238E27FC236}">
                <a16:creationId xmlns:a16="http://schemas.microsoft.com/office/drawing/2014/main" id="{69B662A8-3B8C-AA4D-D790-EC33FFC1B9E0}"/>
              </a:ext>
            </a:extLst>
          </p:cNvPr>
          <p:cNvSpPr txBox="1"/>
          <p:nvPr/>
        </p:nvSpPr>
        <p:spPr>
          <a:xfrm>
            <a:off x="5798616" y="4916516"/>
            <a:ext cx="36053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/>
              <a:t>positiv kontantstrøm / tilbakeholdte overskudd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/>
              <a:t>fremstå som attraktiv nok for å få lån i banken 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/>
              <a:t>kunne tiltrekke seg ekstern risikokapital fra eksisterende eller potensielle nye eiere (utstedelse av flere aksjer).</a:t>
            </a:r>
          </a:p>
        </p:txBody>
      </p: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439F8F55-FDE2-17B7-F7AB-9009ECF446B8}"/>
              </a:ext>
            </a:extLst>
          </p:cNvPr>
          <p:cNvCxnSpPr>
            <a:cxnSpLocks/>
            <a:stCxn id="1081" idx="3"/>
            <a:endCxn id="1087" idx="1"/>
          </p:cNvCxnSpPr>
          <p:nvPr/>
        </p:nvCxnSpPr>
        <p:spPr>
          <a:xfrm>
            <a:off x="5542153" y="5746501"/>
            <a:ext cx="256463" cy="4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" name="TextBox 1094">
            <a:extLst>
              <a:ext uri="{FF2B5EF4-FFF2-40B4-BE49-F238E27FC236}">
                <a16:creationId xmlns:a16="http://schemas.microsoft.com/office/drawing/2014/main" id="{8E354616-CAD8-573D-A36E-8404B2433F5A}"/>
              </a:ext>
            </a:extLst>
          </p:cNvPr>
          <p:cNvSpPr txBox="1"/>
          <p:nvPr/>
        </p:nvSpPr>
        <p:spPr>
          <a:xfrm>
            <a:off x="9656069" y="4998282"/>
            <a:ext cx="2394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Kontantstrøm er ….</a:t>
            </a:r>
            <a:endParaRPr lang="en-GB" sz="1200" dirty="0"/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53C81351-CD50-F437-0F4D-624AC5D2845C}"/>
              </a:ext>
            </a:extLst>
          </p:cNvPr>
          <p:cNvSpPr txBox="1"/>
          <p:nvPr/>
        </p:nvSpPr>
        <p:spPr>
          <a:xfrm>
            <a:off x="9656069" y="5482669"/>
            <a:ext cx="2346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Banken krever nemlig….</a:t>
            </a:r>
            <a:endParaRPr lang="en-GB" sz="1200" dirty="0"/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6C6D04DF-6F3B-8BF6-9AF7-F3662AD2652F}"/>
              </a:ext>
            </a:extLst>
          </p:cNvPr>
          <p:cNvSpPr txBox="1"/>
          <p:nvPr/>
        </p:nvSpPr>
        <p:spPr>
          <a:xfrm>
            <a:off x="9656069" y="5936258"/>
            <a:ext cx="1784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/>
              <a:t>Eierne forventer verdistigning og utbytte på aksjene…</a:t>
            </a:r>
            <a:endParaRPr lang="en-GB" sz="1200" dirty="0"/>
          </a:p>
        </p:txBody>
      </p:sp>
      <p:sp>
        <p:nvSpPr>
          <p:cNvPr id="1098" name="Left Brace 1097">
            <a:extLst>
              <a:ext uri="{FF2B5EF4-FFF2-40B4-BE49-F238E27FC236}">
                <a16:creationId xmlns:a16="http://schemas.microsoft.com/office/drawing/2014/main" id="{C562B46F-1D5C-736E-A355-86098DF89C09}"/>
              </a:ext>
            </a:extLst>
          </p:cNvPr>
          <p:cNvSpPr/>
          <p:nvPr/>
        </p:nvSpPr>
        <p:spPr>
          <a:xfrm>
            <a:off x="9334677" y="4891977"/>
            <a:ext cx="321392" cy="1778234"/>
          </a:xfrm>
          <a:prstGeom prst="leftBrace">
            <a:avLst>
              <a:gd name="adj1" fmla="val 4576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42" grpId="0"/>
      <p:bldP spid="1028" grpId="0"/>
      <p:bldP spid="1047" grpId="0" animBg="1"/>
      <p:bldP spid="1048" grpId="0"/>
      <p:bldP spid="1064" grpId="0"/>
      <p:bldP spid="53" grpId="0"/>
      <p:bldP spid="1070" grpId="0"/>
      <p:bldP spid="1079" grpId="0"/>
      <p:bldP spid="1080" grpId="0" animBg="1"/>
      <p:bldP spid="1081" grpId="0" animBg="1"/>
      <p:bldP spid="1087" grpId="0"/>
      <p:bldP spid="1095" grpId="0"/>
      <p:bldP spid="1096" grpId="0"/>
      <p:bldP spid="1097" grpId="0"/>
      <p:bldP spid="1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324727" y="332588"/>
            <a:ext cx="11275393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40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Utgifter, kostnader og utbetalinger – ikke det samme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492173" y="1448457"/>
            <a:ext cx="10993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Calibri     "/>
                <a:cs typeface="Calibri Light" panose="020F0302020204030204" pitchFamily="34" charset="0"/>
              </a:rPr>
              <a:t>En </a:t>
            </a:r>
            <a:r>
              <a:rPr lang="nb-NO" sz="2800" b="1" u="sng" dirty="0">
                <a:solidFill>
                  <a:srgbClr val="385723"/>
                </a:solidFill>
                <a:latin typeface="Calibri     "/>
                <a:cs typeface="Calibri Light" panose="020F0302020204030204" pitchFamily="34" charset="0"/>
              </a:rPr>
              <a:t>utgift</a:t>
            </a:r>
            <a:r>
              <a:rPr lang="nb-NO" sz="2800" dirty="0">
                <a:solidFill>
                  <a:schemeClr val="accent1"/>
                </a:solidFill>
                <a:latin typeface="Calibri     "/>
                <a:cs typeface="Calibri Light" panose="020F0302020204030204" pitchFamily="34" charset="0"/>
              </a:rPr>
              <a:t> </a:t>
            </a:r>
            <a:r>
              <a:rPr lang="nb-NO" sz="2800" dirty="0">
                <a:latin typeface="Calibri     "/>
                <a:cs typeface="Calibri Light" panose="020F0302020204030204" pitchFamily="34" charset="0"/>
              </a:rPr>
              <a:t>er en betalingsforpliktelse som gjenytelse for en vare eller tjeneste man har mottatt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accent1"/>
              </a:solidFill>
              <a:latin typeface="Calibri     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u="sng" dirty="0">
                <a:solidFill>
                  <a:srgbClr val="385723"/>
                </a:solidFill>
                <a:latin typeface="Calibri     "/>
                <a:cs typeface="Calibri Light" panose="020F0302020204030204" pitchFamily="34" charset="0"/>
              </a:rPr>
              <a:t>Kostnad</a:t>
            </a:r>
            <a:r>
              <a:rPr lang="nb-NO" sz="2800" dirty="0">
                <a:latin typeface="Calibri     "/>
                <a:cs typeface="Calibri Light" panose="020F0302020204030204" pitchFamily="34" charset="0"/>
              </a:rPr>
              <a:t> verdien av ressurser et foretak har brukt for å skape inntekter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>
              <a:latin typeface="Calibri     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Calibri     "/>
                <a:cs typeface="Calibri Light" panose="020F0302020204030204" pitchFamily="34" charset="0"/>
              </a:rPr>
              <a:t>En </a:t>
            </a:r>
            <a:r>
              <a:rPr lang="nb-NO" sz="2800" b="1" u="sng" dirty="0">
                <a:solidFill>
                  <a:srgbClr val="385723"/>
                </a:solidFill>
                <a:latin typeface="Calibri     "/>
                <a:cs typeface="Calibri Light" panose="020F0302020204030204" pitchFamily="34" charset="0"/>
              </a:rPr>
              <a:t>utbetaling</a:t>
            </a:r>
            <a:r>
              <a:rPr lang="nb-NO" sz="2800" dirty="0">
                <a:solidFill>
                  <a:schemeClr val="accent1"/>
                </a:solidFill>
                <a:latin typeface="Calibri     "/>
                <a:cs typeface="Calibri Light" panose="020F0302020204030204" pitchFamily="34" charset="0"/>
              </a:rPr>
              <a:t> </a:t>
            </a:r>
            <a:r>
              <a:rPr lang="nb-NO" sz="2800" dirty="0">
                <a:latin typeface="Calibri     "/>
                <a:cs typeface="Calibri Light" panose="020F0302020204030204" pitchFamily="34" charset="0"/>
              </a:rPr>
              <a:t>er å dekke en betalingsforpliktelse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173" y="4735006"/>
            <a:ext cx="11405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222222"/>
                </a:solidFill>
                <a:latin typeface="Calibri     "/>
                <a:cs typeface="Calibri Light" panose="020F0302020204030204" pitchFamily="34" charset="0"/>
              </a:rPr>
              <a:t>Utgifter, kostnader og utbetalinger er som regel ikke sammenfallende i tid. Utgifter og utbetalinger inntreffer på et eller annet tidspunkt, mens kostnader i de fleste tilfeller påløper over et tidsrom.</a:t>
            </a:r>
            <a:endParaRPr lang="en-GB" sz="2400" dirty="0">
              <a:latin typeface="Calibri     "/>
              <a:cs typeface="Calibri Light" panose="020F0302020204030204" pitchFamily="34" charset="0"/>
            </a:endParaRP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2D8448D8-AB1C-8DBB-92BD-F3AB1C4771DB}"/>
              </a:ext>
            </a:extLst>
          </p:cNvPr>
          <p:cNvSpPr txBox="1">
            <a:spLocks/>
          </p:cNvSpPr>
          <p:nvPr/>
        </p:nvSpPr>
        <p:spPr>
          <a:xfrm>
            <a:off x="10138465" y="65442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FEFA3245-5997-B225-7D8D-4A55E2C566AD}"/>
              </a:ext>
            </a:extLst>
          </p:cNvPr>
          <p:cNvSpPr txBox="1">
            <a:spLocks/>
          </p:cNvSpPr>
          <p:nvPr/>
        </p:nvSpPr>
        <p:spPr>
          <a:xfrm>
            <a:off x="11770998" y="65442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4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324727" y="346438"/>
            <a:ext cx="11275393" cy="6186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8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Utgifter, kostnader og utbetalinger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2D8448D8-AB1C-8DBB-92BD-F3AB1C4771DB}"/>
              </a:ext>
            </a:extLst>
          </p:cNvPr>
          <p:cNvSpPr txBox="1">
            <a:spLocks/>
          </p:cNvSpPr>
          <p:nvPr/>
        </p:nvSpPr>
        <p:spPr>
          <a:xfrm>
            <a:off x="10138465" y="65442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FEFA3245-5997-B225-7D8D-4A55E2C566AD}"/>
              </a:ext>
            </a:extLst>
          </p:cNvPr>
          <p:cNvSpPr txBox="1">
            <a:spLocks/>
          </p:cNvSpPr>
          <p:nvPr/>
        </p:nvSpPr>
        <p:spPr>
          <a:xfrm>
            <a:off x="11770998" y="65442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5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17183-8694-36F0-A04A-E77D35FD2FEB}"/>
              </a:ext>
            </a:extLst>
          </p:cNvPr>
          <p:cNvSpPr txBox="1"/>
          <p:nvPr/>
        </p:nvSpPr>
        <p:spPr>
          <a:xfrm>
            <a:off x="401379" y="96650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Eksempel 1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DBB8B-A4E5-A655-93B3-FE9F1F6E42A0}"/>
              </a:ext>
            </a:extLst>
          </p:cNvPr>
          <p:cNvSpPr txBox="1"/>
          <p:nvPr/>
        </p:nvSpPr>
        <p:spPr>
          <a:xfrm>
            <a:off x="705853" y="1769914"/>
            <a:ext cx="10716126" cy="3318171"/>
          </a:xfrm>
          <a:prstGeom prst="rect">
            <a:avLst/>
          </a:prstGeom>
          <a:solidFill>
            <a:srgbClr val="C8DACB"/>
          </a:solidFill>
        </p:spPr>
        <p:txBody>
          <a:bodyPr wrap="square" lIns="180000" tIns="180000" rIns="180000" bIns="18000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En varebil fylles med 40 liter drivstoff til en pris på kr 25 per liter.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222221"/>
                </a:solidFill>
                <a:latin typeface="MinionPro-Regular"/>
              </a:rPr>
              <a:t>N</a:t>
            </a: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å har det oppstått en </a:t>
            </a:r>
            <a:r>
              <a:rPr lang="nb-NO" sz="2400" b="1" i="1" u="none" strike="noStrike" baseline="0" dirty="0">
                <a:solidFill>
                  <a:srgbClr val="222221"/>
                </a:solidFill>
                <a:latin typeface="MinionPro-It"/>
              </a:rPr>
              <a:t>utgift</a:t>
            </a:r>
            <a:r>
              <a:rPr lang="nb-NO" sz="2400" b="0" i="1" u="none" strike="noStrike" baseline="0" dirty="0">
                <a:solidFill>
                  <a:srgbClr val="222221"/>
                </a:solidFill>
                <a:latin typeface="MinionPro-It"/>
              </a:rPr>
              <a:t> </a:t>
            </a:r>
            <a:r>
              <a:rPr lang="nb-NO" sz="2400" b="0" u="none" strike="noStrike" baseline="0" dirty="0">
                <a:solidFill>
                  <a:srgbClr val="222221"/>
                </a:solidFill>
                <a:latin typeface="MinionPro-It"/>
              </a:rPr>
              <a:t>på kr 1 000 (</a:t>
            </a: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og en tilhørende betalingsforpliktelse).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Når det betales for tankfyllingen skjer det en </a:t>
            </a:r>
            <a:r>
              <a:rPr lang="nb-NO" sz="2400" b="1" i="1" u="none" strike="noStrike" baseline="0" dirty="0">
                <a:solidFill>
                  <a:srgbClr val="222221"/>
                </a:solidFill>
                <a:latin typeface="MinionPro-It"/>
              </a:rPr>
              <a:t>utbetaling</a:t>
            </a:r>
            <a:r>
              <a:rPr lang="nb-NO" sz="2400" b="0" i="1" u="none" strike="noStrike" baseline="0" dirty="0">
                <a:solidFill>
                  <a:srgbClr val="222221"/>
                </a:solidFill>
                <a:latin typeface="MinionPro-It"/>
              </a:rPr>
              <a:t> </a:t>
            </a: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på kr 1 000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Når man senere kjører en tur med bilen og bruker for eksempel 10 liter, så utgjør (drivstoff-)</a:t>
            </a:r>
            <a:r>
              <a:rPr lang="nb-NO" sz="2400" b="1" i="1" u="none" strike="noStrike" baseline="0" dirty="0">
                <a:solidFill>
                  <a:srgbClr val="222221"/>
                </a:solidFill>
                <a:latin typeface="MinionPro-It"/>
              </a:rPr>
              <a:t>kostnaden </a:t>
            </a: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for akkurat denne turen kr 250.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696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2D8448D8-AB1C-8DBB-92BD-F3AB1C4771DB}"/>
              </a:ext>
            </a:extLst>
          </p:cNvPr>
          <p:cNvSpPr txBox="1">
            <a:spLocks/>
          </p:cNvSpPr>
          <p:nvPr/>
        </p:nvSpPr>
        <p:spPr>
          <a:xfrm>
            <a:off x="10138465" y="65442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FEFA3245-5997-B225-7D8D-4A55E2C566AD}"/>
              </a:ext>
            </a:extLst>
          </p:cNvPr>
          <p:cNvSpPr txBox="1">
            <a:spLocks/>
          </p:cNvSpPr>
          <p:nvPr/>
        </p:nvSpPr>
        <p:spPr>
          <a:xfrm>
            <a:off x="11770998" y="65442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6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9BEB0-EA03-53B3-FA73-86D5B8973EC7}"/>
              </a:ext>
            </a:extLst>
          </p:cNvPr>
          <p:cNvSpPr txBox="1"/>
          <p:nvPr/>
        </p:nvSpPr>
        <p:spPr>
          <a:xfrm>
            <a:off x="1047855" y="1471758"/>
            <a:ext cx="9829135" cy="4795498"/>
          </a:xfrm>
          <a:prstGeom prst="rect">
            <a:avLst/>
          </a:prstGeom>
          <a:solidFill>
            <a:srgbClr val="C8DACB"/>
          </a:solidFill>
        </p:spPr>
        <p:txBody>
          <a:bodyPr wrap="square" lIns="180000" tIns="180000" rIns="180000" bIns="18000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Den 1. november 2020 betaler en bedrift forsikringspremie for perioden 1. november 2020 til 31. mars 2021 med kr 30 000.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2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222221"/>
                </a:solidFill>
                <a:latin typeface="MinionPro-Regular"/>
              </a:rPr>
              <a:t>Anskaffelsen (</a:t>
            </a:r>
            <a:r>
              <a:rPr lang="nb-NO" sz="2400" b="1" i="1" dirty="0">
                <a:solidFill>
                  <a:srgbClr val="222221"/>
                </a:solidFill>
                <a:latin typeface="MinionPro-Regular"/>
              </a:rPr>
              <a:t>utgiften</a:t>
            </a:r>
            <a:r>
              <a:rPr lang="nb-NO" sz="2400" dirty="0">
                <a:solidFill>
                  <a:srgbClr val="222221"/>
                </a:solidFill>
                <a:latin typeface="MinionPro-Regular"/>
              </a:rPr>
              <a:t>) finner sted i november 2020, mens forbruket (</a:t>
            </a:r>
            <a:r>
              <a:rPr lang="nb-NO" sz="2400" b="1" i="1" dirty="0">
                <a:solidFill>
                  <a:srgbClr val="222221"/>
                </a:solidFill>
                <a:latin typeface="MinionPro-Regular"/>
              </a:rPr>
              <a:t>kostnaden</a:t>
            </a:r>
            <a:r>
              <a:rPr lang="nb-NO" sz="2400" dirty="0">
                <a:solidFill>
                  <a:srgbClr val="222221"/>
                </a:solidFill>
                <a:latin typeface="MinionPro-Regular"/>
              </a:rPr>
              <a:t>) skal fordeles jevnt over 5 måneder.</a:t>
            </a:r>
          </a:p>
          <a:p>
            <a:pPr algn="l"/>
            <a:endParaRPr lang="nb-NO" sz="12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Når vi skal finne forsikringskostnaden for november og desember 2020, må utgiften </a:t>
            </a:r>
            <a:r>
              <a:rPr lang="nb-NO" sz="2400" b="0" i="1" u="none" strike="noStrike" baseline="0" dirty="0">
                <a:solidFill>
                  <a:srgbClr val="222221"/>
                </a:solidFill>
                <a:latin typeface="MinionPro-Regular"/>
              </a:rPr>
              <a:t>periodiseres</a:t>
            </a: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 (dvs. henføres til den perioden den gjelder for).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u="none" strike="noStrike" baseline="0" dirty="0">
                <a:solidFill>
                  <a:srgbClr val="222221"/>
                </a:solidFill>
                <a:latin typeface="MinionPro-Regular"/>
              </a:rPr>
              <a:t>Vi ser her at kostnaden blir kr 6 000 per måned (30 000/5), og dermed    kr 12 000 samlet for november og desember 2020.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/>
              <a:t>Det resterende beløpet på kr 18 000 overføres til år 2021 (og fordeles med kr 6 000 per måned for januar, februar og mars).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FD37745-AD3D-B18E-6CEB-5FD57AFD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27" y="346438"/>
            <a:ext cx="11275393" cy="6186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8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Utgifter, kostnader og utbetalinger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D9726-6C38-6DEC-29A9-0B944A3319A1}"/>
              </a:ext>
            </a:extLst>
          </p:cNvPr>
          <p:cNvSpPr txBox="1"/>
          <p:nvPr/>
        </p:nvSpPr>
        <p:spPr>
          <a:xfrm>
            <a:off x="401379" y="96650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Eksempel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1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2D8448D8-AB1C-8DBB-92BD-F3AB1C4771DB}"/>
              </a:ext>
            </a:extLst>
          </p:cNvPr>
          <p:cNvSpPr txBox="1">
            <a:spLocks/>
          </p:cNvSpPr>
          <p:nvPr/>
        </p:nvSpPr>
        <p:spPr>
          <a:xfrm>
            <a:off x="10138465" y="6544229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FEFA3245-5997-B225-7D8D-4A55E2C566AD}"/>
              </a:ext>
            </a:extLst>
          </p:cNvPr>
          <p:cNvSpPr txBox="1">
            <a:spLocks/>
          </p:cNvSpPr>
          <p:nvPr/>
        </p:nvSpPr>
        <p:spPr>
          <a:xfrm>
            <a:off x="11770998" y="6544229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7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DD7B8-940C-0CCC-E61B-9A02FC2197B7}"/>
              </a:ext>
            </a:extLst>
          </p:cNvPr>
          <p:cNvSpPr txBox="1"/>
          <p:nvPr/>
        </p:nvSpPr>
        <p:spPr>
          <a:xfrm>
            <a:off x="401379" y="1201174"/>
            <a:ext cx="11278926" cy="4118390"/>
          </a:xfrm>
          <a:prstGeom prst="rect">
            <a:avLst/>
          </a:prstGeom>
          <a:solidFill>
            <a:srgbClr val="C8DACB"/>
          </a:solidFill>
        </p:spPr>
        <p:txBody>
          <a:bodyPr wrap="square" lIns="180000" tIns="180000" rIns="180000" bIns="18000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b="0" i="0" u="none" strike="noStrike" baseline="0" dirty="0">
                <a:solidFill>
                  <a:srgbClr val="222221"/>
                </a:solidFill>
                <a:latin typeface="MinionPro-Regular"/>
              </a:rPr>
              <a:t>I juli 2021 kjøper et foretak inn varer for kr 380 000. Lagerbeholdningen per 01.07.2021 var på             kr 120 000, mens lagerbeholdningen per 31.07.2021 var verdsatt til kr 150 000.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1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22221"/>
                </a:solidFill>
                <a:latin typeface="MinionPro-Regular"/>
              </a:rPr>
              <a:t>Lageret økte i juli med kr 30 000. Det betyr at bedriften har kjøpt inn mer varer enn den har forbrukt (mao. </a:t>
            </a:r>
            <a:r>
              <a:rPr lang="nb-NO" sz="2000" i="1" dirty="0">
                <a:solidFill>
                  <a:srgbClr val="222221"/>
                </a:solidFill>
                <a:latin typeface="MinionPro-Regular"/>
              </a:rPr>
              <a:t>forbrukt</a:t>
            </a:r>
            <a:r>
              <a:rPr lang="nb-NO" sz="2000" dirty="0">
                <a:solidFill>
                  <a:srgbClr val="222221"/>
                </a:solidFill>
                <a:latin typeface="MinionPro-Regular"/>
              </a:rPr>
              <a:t> varer for kr 30 000 mindre enn det som har vært anskaffet).</a:t>
            </a:r>
          </a:p>
          <a:p>
            <a:pPr algn="l"/>
            <a:endParaRPr lang="nb-NO" sz="11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b="0" i="0" u="none" strike="noStrike" baseline="0" dirty="0">
                <a:solidFill>
                  <a:srgbClr val="222221"/>
                </a:solidFill>
                <a:latin typeface="MinionPro-Regular"/>
              </a:rPr>
              <a:t>Vareforbruket (kostnaden) blir dermed kr 350 000 i juli. Skal vi finne resultatet for måneden, må vi sammenstille kostnaden på kr 350 000 med inntektene fra samme måned.</a:t>
            </a:r>
          </a:p>
          <a:p>
            <a:pPr algn="l"/>
            <a:endParaRPr lang="nb-NO" sz="1100" b="0" i="0" u="none" strike="noStrike" baseline="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22221"/>
                </a:solidFill>
                <a:latin typeface="MinionPro-Regular"/>
              </a:rPr>
              <a:t>L</a:t>
            </a:r>
            <a:r>
              <a:rPr lang="nb-NO" sz="2000" b="0" i="0" u="none" strike="noStrike" baseline="0" dirty="0">
                <a:solidFill>
                  <a:srgbClr val="222221"/>
                </a:solidFill>
                <a:latin typeface="MinionPro-Regular"/>
              </a:rPr>
              <a:t>ageret på kr 150 000 i dette enkle eksemplet blir overført til utgående balanse (UB) per 31.07.2021 og vil utgjøre inngående balanse (IB) per 01.08.2021.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100" dirty="0">
              <a:solidFill>
                <a:srgbClr val="222221"/>
              </a:solidFill>
              <a:latin typeface="MinionPro-Regula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b="0" i="0" u="none" strike="noStrike" baseline="0" dirty="0">
                <a:solidFill>
                  <a:srgbClr val="222221"/>
                </a:solidFill>
                <a:latin typeface="MinionPro-Regular"/>
              </a:rPr>
              <a:t>Dersom vi hadde kjøpt inn mindre varer enn vi hadde solgt i juli, ville verdien av lageret ha sunket, og kostnaden for juli ville ha blitt større enn utgiften i juli. Dette bringer oss til «lagerlikningen»:</a:t>
            </a:r>
            <a:endParaRPr lang="nb-NO" sz="2000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805FAF5A-5D6D-1FBA-68D5-B46A38EB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85" y="132429"/>
            <a:ext cx="11275393" cy="6186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b-NO" sz="38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Utgifter, kostnader og utbetalinger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A6D65-0464-55AD-9E99-27C01134BDB5}"/>
              </a:ext>
            </a:extLst>
          </p:cNvPr>
          <p:cNvSpPr txBox="1"/>
          <p:nvPr/>
        </p:nvSpPr>
        <p:spPr>
          <a:xfrm>
            <a:off x="401379" y="720920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Eksempel 3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34946-EC39-C4CB-D38A-E28F26A307E7}"/>
              </a:ext>
            </a:extLst>
          </p:cNvPr>
          <p:cNvSpPr txBox="1"/>
          <p:nvPr/>
        </p:nvSpPr>
        <p:spPr>
          <a:xfrm>
            <a:off x="401379" y="5522492"/>
            <a:ext cx="11278926" cy="400110"/>
          </a:xfrm>
          <a:prstGeom prst="rect">
            <a:avLst/>
          </a:prstGeom>
          <a:solidFill>
            <a:srgbClr val="7DA784"/>
          </a:solidFill>
        </p:spPr>
        <p:txBody>
          <a:bodyPr wrap="square">
            <a:spAutoFit/>
          </a:bodyPr>
          <a:lstStyle/>
          <a:p>
            <a:pPr algn="ctr"/>
            <a:r>
              <a:rPr lang="nb-NO" sz="2000" b="0" i="0" u="none" strike="noStrike" baseline="0" dirty="0">
                <a:solidFill>
                  <a:srgbClr val="222221"/>
                </a:solidFill>
                <a:latin typeface="MinionPro-Regular"/>
              </a:rPr>
              <a:t>Varekostnad = IB varelager + varekjøp – UB varelager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C7D4C-3790-353D-41B5-8BCBCD58055B}"/>
              </a:ext>
            </a:extLst>
          </p:cNvPr>
          <p:cNvSpPr txBox="1"/>
          <p:nvPr/>
        </p:nvSpPr>
        <p:spPr>
          <a:xfrm>
            <a:off x="401379" y="5941191"/>
            <a:ext cx="11278926" cy="400110"/>
          </a:xfrm>
          <a:prstGeom prst="rect">
            <a:avLst/>
          </a:prstGeom>
          <a:solidFill>
            <a:srgbClr val="7DA78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0" i="0" u="none" strike="noStrike" baseline="0">
                <a:solidFill>
                  <a:srgbClr val="222221"/>
                </a:solidFill>
                <a:latin typeface="MinionPro-Regular"/>
              </a:defRPr>
            </a:lvl1pPr>
          </a:lstStyle>
          <a:p>
            <a:r>
              <a:rPr lang="nb-NO" dirty="0"/>
              <a:t>Varekostnad = 120 000 + 380 000 – 150 000 = 350 000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5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1EBDD9AB-E128-DD9D-74BE-BEA26D45C75A}"/>
              </a:ext>
            </a:extLst>
          </p:cNvPr>
          <p:cNvSpPr txBox="1">
            <a:spLocks/>
          </p:cNvSpPr>
          <p:nvPr/>
        </p:nvSpPr>
        <p:spPr>
          <a:xfrm>
            <a:off x="10233881" y="6599888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03D3D96-7F6B-B24E-8481-AE9541FBA2FE}"/>
              </a:ext>
            </a:extLst>
          </p:cNvPr>
          <p:cNvSpPr txBox="1">
            <a:spLocks/>
          </p:cNvSpPr>
          <p:nvPr/>
        </p:nvSpPr>
        <p:spPr>
          <a:xfrm>
            <a:off x="11844940" y="6599888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8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1E70DE5-775A-F35B-1535-94D2E555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11" y="276578"/>
            <a:ext cx="10653555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 anskaffelse av anleggsmidler og avskrivninger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2D6BE-6FE7-2147-D31F-5C4BA8AB47C9}"/>
              </a:ext>
            </a:extLst>
          </p:cNvPr>
          <p:cNvSpPr txBox="1"/>
          <p:nvPr/>
        </p:nvSpPr>
        <p:spPr>
          <a:xfrm>
            <a:off x="410247" y="1097061"/>
            <a:ext cx="53577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400" b="0" i="0" u="none" strike="noStrike" baseline="0" dirty="0">
                <a:solidFill>
                  <a:srgbClr val="222221"/>
                </a:solidFill>
              </a:rPr>
              <a:t>En bedrift går til anskaffelse av en kopimaskin med antatt økonomisk levetid på fem år (i dette ligger det at den vil falle i verdi pga. slitasjen og den tekniske utviklingen, og i prinsippet antatt være lite egnet eller utrangert etter 5 år).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400" b="0" i="0" u="none" strike="noStrike" baseline="0" dirty="0">
                <a:solidFill>
                  <a:srgbClr val="222221"/>
                </a:solidFill>
              </a:rPr>
              <a:t>Det ville derfor være feil og villedende å belaste anskaffelsesåret for hele verdifallet.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400" b="0" i="0" u="none" strike="noStrike" baseline="0" dirty="0">
                <a:solidFill>
                  <a:srgbClr val="222221"/>
                </a:solidFill>
              </a:rPr>
              <a:t>For å få riktigst mulig vurdering av periodens resultat/ verdiskapning, må verdifallet fordeles over 5 år (altså over den økonomiske levetiden).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400" b="0" u="none" strike="noStrike" baseline="0" dirty="0">
                <a:solidFill>
                  <a:srgbClr val="222221"/>
                </a:solidFill>
              </a:rPr>
              <a:t>Kopimaskinen er en eiendel som vises i balansen, og verdifallet et </a:t>
            </a:r>
            <a:r>
              <a:rPr lang="nb-NO" sz="1400" b="1" i="1" strike="noStrike" baseline="0" dirty="0">
                <a:solidFill>
                  <a:srgbClr val="385723"/>
                </a:solidFill>
              </a:rPr>
              <a:t>forbruk</a:t>
            </a:r>
            <a:r>
              <a:rPr lang="nb-NO" sz="1400" b="0" u="none" strike="noStrike" baseline="0" dirty="0">
                <a:solidFill>
                  <a:srgbClr val="222221"/>
                </a:solidFill>
              </a:rPr>
              <a:t> av maskinen </a:t>
            </a:r>
            <a:r>
              <a:rPr lang="nb-NO" sz="1400" b="1" i="1" dirty="0">
                <a:solidFill>
                  <a:srgbClr val="385723"/>
                </a:solidFill>
              </a:rPr>
              <a:t>og dermed en kostnad </a:t>
            </a:r>
            <a:r>
              <a:rPr lang="nb-NO" sz="1400" b="0" u="none" strike="noStrike" baseline="0" dirty="0">
                <a:solidFill>
                  <a:srgbClr val="222221"/>
                </a:solidFill>
              </a:rPr>
              <a:t>som påvirke resultatrapporteringen.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BC01A-5524-0607-2024-9106E00D893B}"/>
              </a:ext>
            </a:extLst>
          </p:cNvPr>
          <p:cNvSpPr txBox="1"/>
          <p:nvPr/>
        </p:nvSpPr>
        <p:spPr>
          <a:xfrm>
            <a:off x="410247" y="4255387"/>
            <a:ext cx="562143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1400" b="0" i="0" u="none" strike="noStrike" baseline="0">
                <a:solidFill>
                  <a:srgbClr val="222221"/>
                </a:solidFill>
              </a:defRPr>
            </a:lvl1pPr>
          </a:lstStyle>
          <a:p>
            <a:r>
              <a:rPr lang="nb-NO" b="1" i="1" dirty="0">
                <a:solidFill>
                  <a:srgbClr val="385723"/>
                </a:solidFill>
              </a:rPr>
              <a:t>Lineære avskrivninger </a:t>
            </a:r>
            <a:r>
              <a:rPr lang="nb-NO" dirty="0"/>
              <a:t>finnes ved å fordele forbruket av anleggsmidlet over levetiden i like beløp, dvs. 1/5 av anskaffelseskostnaden hvert år.</a:t>
            </a:r>
          </a:p>
          <a:p>
            <a:r>
              <a:rPr lang="nb-NO" dirty="0"/>
              <a:t>Merverdiavgiften (mva.) forutsettes å være </a:t>
            </a:r>
            <a:r>
              <a:rPr lang="nb-NO" b="1" i="1" dirty="0">
                <a:solidFill>
                  <a:srgbClr val="385723"/>
                </a:solidFill>
              </a:rPr>
              <a:t>fradragsberettiget</a:t>
            </a:r>
            <a:r>
              <a:rPr lang="nb-NO" dirty="0"/>
              <a:t> og skal derfor trekkes fra. I dette eksemplet blir følgelig anskaffelseskostnaden kr 100 000 (kr 125 000 / 1,25 (med 25 prosent mva.)</a:t>
            </a:r>
          </a:p>
          <a:p>
            <a:r>
              <a:rPr lang="nb-NO" dirty="0"/>
              <a:t>De årlige avskrivningene blir kr 20 000 (kr 100 000 · 1/5), og </a:t>
            </a:r>
            <a:r>
              <a:rPr lang="nb-NO" b="1" i="1" dirty="0">
                <a:solidFill>
                  <a:srgbClr val="385723"/>
                </a:solidFill>
              </a:rPr>
              <a:t>restverdien minker</a:t>
            </a:r>
            <a:r>
              <a:rPr lang="nb-NO" dirty="0"/>
              <a:t> med samme beløp, dvs. kr 20 000 hvert år.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5F9DE-4B16-A3BA-6376-7215E845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318" y="1209188"/>
            <a:ext cx="5357766" cy="33153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CB5F8B-287D-2229-444E-0C8417E4FE92}"/>
              </a:ext>
            </a:extLst>
          </p:cNvPr>
          <p:cNvSpPr txBox="1"/>
          <p:nvPr/>
        </p:nvSpPr>
        <p:spPr>
          <a:xfrm>
            <a:off x="6160318" y="4866202"/>
            <a:ext cx="5489191" cy="384721"/>
          </a:xfrm>
          <a:prstGeom prst="rect">
            <a:avLst/>
          </a:prstGeom>
          <a:solidFill>
            <a:srgbClr val="C8DACB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nb-NO" sz="1900" b="0" i="0" u="none" strike="noStrike" baseline="0" dirty="0">
                <a:solidFill>
                  <a:srgbClr val="222221"/>
                </a:solidFill>
              </a:rPr>
              <a:t>Periodiseringen av verdifallet = avskrivningskostnaden</a:t>
            </a: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26017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-212558" y="78808"/>
            <a:ext cx="12404558" cy="5909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Hvordan utgifter etter </a:t>
            </a:r>
            <a:r>
              <a:rPr lang="nb-NO" sz="3600" i="1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periodisering</a:t>
            </a:r>
            <a:r>
              <a:rPr lang="nb-NO" sz="3600" dirty="0">
                <a:solidFill>
                  <a:srgbClr val="4172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ender opp som kostnader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F79311B-6896-44B0-AF1F-CCAE7B9D005F}"/>
              </a:ext>
            </a:extLst>
          </p:cNvPr>
          <p:cNvSpPr/>
          <p:nvPr/>
        </p:nvSpPr>
        <p:spPr>
          <a:xfrm>
            <a:off x="659420" y="823288"/>
            <a:ext cx="2160240" cy="4945580"/>
          </a:xfrm>
          <a:prstGeom prst="rect">
            <a:avLst/>
          </a:prstGeom>
          <a:solidFill>
            <a:srgbClr val="F7F7F7"/>
          </a:solidFill>
          <a:ln>
            <a:solidFill>
              <a:srgbClr val="005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500" b="1">
              <a:solidFill>
                <a:schemeClr val="tx1">
                  <a:lumMod val="65000"/>
                  <a:lumOff val="35000"/>
                </a:schemeClr>
              </a:solidFill>
              <a:latin typeface="Minion pro"/>
            </a:endParaRPr>
          </a:p>
          <a:p>
            <a:pPr algn="ctr"/>
            <a:r>
              <a:rPr lang="nb-NO" sz="1400" b="1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</a:rPr>
              <a:t>Anskaffelse innsatsfaktorer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F5D32C-E642-450C-B1AA-CB063B9742C4}"/>
              </a:ext>
            </a:extLst>
          </p:cNvPr>
          <p:cNvSpPr/>
          <p:nvPr/>
        </p:nvSpPr>
        <p:spPr>
          <a:xfrm>
            <a:off x="5482996" y="808812"/>
            <a:ext cx="2160240" cy="4960056"/>
          </a:xfrm>
          <a:prstGeom prst="rect">
            <a:avLst/>
          </a:prstGeom>
          <a:solidFill>
            <a:srgbClr val="F7F7F7"/>
          </a:solidFill>
          <a:ln>
            <a:solidFill>
              <a:srgbClr val="005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500" b="1">
              <a:solidFill>
                <a:schemeClr val="tx1">
                  <a:lumMod val="65000"/>
                  <a:lumOff val="35000"/>
                </a:schemeClr>
              </a:solidFill>
              <a:latin typeface="Minion pro"/>
            </a:endParaRPr>
          </a:p>
          <a:p>
            <a:pPr algn="ctr"/>
            <a:r>
              <a:rPr lang="nb-NO" sz="1400" b="1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</a:rPr>
              <a:t>Drift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5653B4-C9C8-4955-AFA0-7909D83793D3}"/>
              </a:ext>
            </a:extLst>
          </p:cNvPr>
          <p:cNvSpPr/>
          <p:nvPr/>
        </p:nvSpPr>
        <p:spPr>
          <a:xfrm>
            <a:off x="9311320" y="808812"/>
            <a:ext cx="2160240" cy="4960056"/>
          </a:xfrm>
          <a:prstGeom prst="rect">
            <a:avLst/>
          </a:prstGeom>
          <a:solidFill>
            <a:srgbClr val="F7F7F7"/>
          </a:solidFill>
          <a:ln>
            <a:solidFill>
              <a:srgbClr val="005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500" b="1">
              <a:solidFill>
                <a:schemeClr val="tx1">
                  <a:lumMod val="65000"/>
                  <a:lumOff val="35000"/>
                </a:schemeClr>
              </a:solidFill>
              <a:latin typeface="Minion pro"/>
            </a:endParaRPr>
          </a:p>
          <a:p>
            <a:pPr algn="ctr"/>
            <a:r>
              <a:rPr lang="nb-NO" sz="1400" b="1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</a:rPr>
              <a:t>Salg                 </a:t>
            </a:r>
            <a:r>
              <a:rPr lang="nb-NO" sz="1050" b="1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</a:rPr>
              <a:t>(fakturert)</a:t>
            </a:r>
            <a:endParaRPr lang="nb-NO" sz="1400" b="1">
              <a:solidFill>
                <a:schemeClr val="tx1">
                  <a:lumMod val="65000"/>
                  <a:lumOff val="35000"/>
                </a:schemeClr>
              </a:solidFill>
              <a:latin typeface="Minion pro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1AB494-5E51-40EF-8ED4-48383929902A}"/>
              </a:ext>
            </a:extLst>
          </p:cNvPr>
          <p:cNvSpPr/>
          <p:nvPr/>
        </p:nvSpPr>
        <p:spPr>
          <a:xfrm>
            <a:off x="3071208" y="823289"/>
            <a:ext cx="2160240" cy="2410417"/>
          </a:xfrm>
          <a:prstGeom prst="rect">
            <a:avLst/>
          </a:prstGeom>
          <a:solidFill>
            <a:srgbClr val="F7F7F7"/>
          </a:solidFill>
          <a:ln>
            <a:solidFill>
              <a:srgbClr val="005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500" b="1">
              <a:solidFill>
                <a:schemeClr val="tx1">
                  <a:lumMod val="65000"/>
                  <a:lumOff val="35000"/>
                </a:schemeClr>
              </a:solidFill>
              <a:latin typeface="Minion pro"/>
            </a:endParaRPr>
          </a:p>
          <a:p>
            <a:pPr algn="ctr"/>
            <a:r>
              <a:rPr lang="nb-NO" sz="1400" b="1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</a:rPr>
              <a:t>Lager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79F83B-21F2-43C5-9691-BB7402884E65}"/>
              </a:ext>
            </a:extLst>
          </p:cNvPr>
          <p:cNvSpPr/>
          <p:nvPr/>
        </p:nvSpPr>
        <p:spPr>
          <a:xfrm>
            <a:off x="887796" y="1603387"/>
            <a:ext cx="1703488" cy="950247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Materialer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Komponenter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Varer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65F775C-A71D-40A4-9DF5-4EBCEBA49313}"/>
              </a:ext>
            </a:extLst>
          </p:cNvPr>
          <p:cNvSpPr/>
          <p:nvPr/>
        </p:nvSpPr>
        <p:spPr>
          <a:xfrm>
            <a:off x="2591284" y="1959400"/>
            <a:ext cx="587456" cy="235232"/>
          </a:xfrm>
          <a:prstGeom prst="rightArrow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588EBA-13B0-479B-BBE7-37B53245454C}"/>
              </a:ext>
            </a:extLst>
          </p:cNvPr>
          <p:cNvSpPr/>
          <p:nvPr/>
        </p:nvSpPr>
        <p:spPr>
          <a:xfrm>
            <a:off x="3184442" y="1848631"/>
            <a:ext cx="1944000" cy="339732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+ varekjøp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8CDFE4-3DE2-478C-A5CF-923DA536DCF2}"/>
              </a:ext>
            </a:extLst>
          </p:cNvPr>
          <p:cNvSpPr/>
          <p:nvPr/>
        </p:nvSpPr>
        <p:spPr>
          <a:xfrm>
            <a:off x="3178740" y="1307071"/>
            <a:ext cx="1944216" cy="53529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>
              <a:spcBef>
                <a:spcPts val="600"/>
              </a:spcBef>
            </a:pPr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  <a:cs typeface="Kartika" panose="02020503030404060203" pitchFamily="18" charset="0"/>
              </a:rPr>
              <a:t>Inngående vare-beholdning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23F272-DB52-4006-8E29-C2C707FE1526}"/>
              </a:ext>
            </a:extLst>
          </p:cNvPr>
          <p:cNvSpPr/>
          <p:nvPr/>
        </p:nvSpPr>
        <p:spPr>
          <a:xfrm>
            <a:off x="3178956" y="2197911"/>
            <a:ext cx="1944000" cy="53114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600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  <a:cs typeface="Kartika" panose="02020503030404060203" pitchFamily="18" charset="0"/>
              </a:rPr>
              <a:t>-  </a:t>
            </a:r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  <a:cs typeface="Kartika" panose="02020503030404060203" pitchFamily="18" charset="0"/>
              </a:rPr>
              <a:t>utgående varebeholdning</a:t>
            </a:r>
            <a:endParaRPr lang="nb-NO" sz="1600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A73BB0-D549-49C1-A490-121DDCA574A4}"/>
              </a:ext>
            </a:extLst>
          </p:cNvPr>
          <p:cNvSpPr/>
          <p:nvPr/>
        </p:nvSpPr>
        <p:spPr>
          <a:xfrm>
            <a:off x="3178956" y="2796778"/>
            <a:ext cx="1944000" cy="380633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= vareforbruk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98354813-61E0-4AD3-A67F-7ABE0F22A400}"/>
              </a:ext>
            </a:extLst>
          </p:cNvPr>
          <p:cNvSpPr/>
          <p:nvPr/>
        </p:nvSpPr>
        <p:spPr>
          <a:xfrm>
            <a:off x="5097841" y="2830497"/>
            <a:ext cx="456752" cy="235232"/>
          </a:xfrm>
          <a:prstGeom prst="rightArrow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B71453C-3D60-4BA4-A41D-A4047E595B60}"/>
              </a:ext>
            </a:extLst>
          </p:cNvPr>
          <p:cNvSpPr/>
          <p:nvPr/>
        </p:nvSpPr>
        <p:spPr>
          <a:xfrm>
            <a:off x="5591116" y="2619289"/>
            <a:ext cx="1944000" cy="614417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Vareforbruk / materialkostnad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E5C7A0-7C60-4626-98F1-BB06965F1BD8}"/>
              </a:ext>
            </a:extLst>
          </p:cNvPr>
          <p:cNvSpPr/>
          <p:nvPr/>
        </p:nvSpPr>
        <p:spPr>
          <a:xfrm>
            <a:off x="867102" y="3381390"/>
            <a:ext cx="1703488" cy="356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Arbeidskraft</a:t>
            </a:r>
          </a:p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E49EDB2-10DB-418C-92F4-D798682D0872}"/>
              </a:ext>
            </a:extLst>
          </p:cNvPr>
          <p:cNvSpPr/>
          <p:nvPr/>
        </p:nvSpPr>
        <p:spPr>
          <a:xfrm>
            <a:off x="2570590" y="3454287"/>
            <a:ext cx="587456" cy="2352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BB8D09-425E-4DA1-8C3B-780ACD8B3DFE}"/>
              </a:ext>
            </a:extLst>
          </p:cNvPr>
          <p:cNvSpPr/>
          <p:nvPr/>
        </p:nvSpPr>
        <p:spPr>
          <a:xfrm>
            <a:off x="3158046" y="3408150"/>
            <a:ext cx="1944000" cy="3397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algn="ctr">
              <a:spcBef>
                <a:spcPts val="600"/>
              </a:spcBef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Periodisering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1A30C0-CD42-4ED2-8BED-A7253A8032A3}"/>
              </a:ext>
            </a:extLst>
          </p:cNvPr>
          <p:cNvSpPr/>
          <p:nvPr/>
        </p:nvSpPr>
        <p:spPr>
          <a:xfrm>
            <a:off x="867102" y="3957983"/>
            <a:ext cx="1703488" cy="1039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Energi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Husleie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Rekvisita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Tjenester</a:t>
            </a: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b-NO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  <a:p>
            <a:pPr marL="36000" indent="1080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0E615536-9B8E-4F28-9F35-78D6DA076A26}"/>
              </a:ext>
            </a:extLst>
          </p:cNvPr>
          <p:cNvSpPr/>
          <p:nvPr/>
        </p:nvSpPr>
        <p:spPr>
          <a:xfrm>
            <a:off x="2558199" y="4668151"/>
            <a:ext cx="593317" cy="2352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936FABB-2E8A-45CC-A8A6-5F6FE0593BC4}"/>
              </a:ext>
            </a:extLst>
          </p:cNvPr>
          <p:cNvSpPr/>
          <p:nvPr/>
        </p:nvSpPr>
        <p:spPr>
          <a:xfrm>
            <a:off x="3173032" y="4615901"/>
            <a:ext cx="1944000" cy="339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algn="ctr">
              <a:spcBef>
                <a:spcPts val="600"/>
              </a:spcBef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Periodisering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A9BEA1-7FBE-4CD0-8B3C-78A4CE312755}"/>
              </a:ext>
            </a:extLst>
          </p:cNvPr>
          <p:cNvSpPr/>
          <p:nvPr/>
        </p:nvSpPr>
        <p:spPr>
          <a:xfrm>
            <a:off x="5620028" y="4615901"/>
            <a:ext cx="1944000" cy="339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Driftskostnader</a:t>
            </a: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5EC30617-BB52-45AB-BF67-4EE18061658A}"/>
              </a:ext>
            </a:extLst>
          </p:cNvPr>
          <p:cNvSpPr/>
          <p:nvPr/>
        </p:nvSpPr>
        <p:spPr>
          <a:xfrm>
            <a:off x="5163276" y="4668151"/>
            <a:ext cx="456752" cy="2352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413C5C23-89F0-4A11-9F6B-AD12F909C958}"/>
              </a:ext>
            </a:extLst>
          </p:cNvPr>
          <p:cNvSpPr/>
          <p:nvPr/>
        </p:nvSpPr>
        <p:spPr>
          <a:xfrm>
            <a:off x="7550987" y="4651933"/>
            <a:ext cx="1836312" cy="2352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6AB8AB7-C12E-45AE-BF25-3E83509E4A13}"/>
              </a:ext>
            </a:extLst>
          </p:cNvPr>
          <p:cNvSpPr/>
          <p:nvPr/>
        </p:nvSpPr>
        <p:spPr>
          <a:xfrm>
            <a:off x="5591116" y="3389923"/>
            <a:ext cx="1944000" cy="880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3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Lønn</a:t>
            </a:r>
          </a:p>
          <a:p>
            <a:pPr marL="36000">
              <a:spcBef>
                <a:spcPts val="3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+ sos. kostn.</a:t>
            </a:r>
          </a:p>
          <a:p>
            <a:pPr marL="36000">
              <a:spcBef>
                <a:spcPts val="3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= Lønnskostnader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0F3C3CA-96F9-48E5-9D69-601E2FF86605}"/>
              </a:ext>
            </a:extLst>
          </p:cNvPr>
          <p:cNvCxnSpPr>
            <a:cxnSpLocks/>
          </p:cNvCxnSpPr>
          <p:nvPr/>
        </p:nvCxnSpPr>
        <p:spPr>
          <a:xfrm>
            <a:off x="5664184" y="3960545"/>
            <a:ext cx="17281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F7B1B64-4D7F-484F-9BF2-EDA13F477AC9}"/>
              </a:ext>
            </a:extLst>
          </p:cNvPr>
          <p:cNvCxnSpPr>
            <a:cxnSpLocks/>
          </p:cNvCxnSpPr>
          <p:nvPr/>
        </p:nvCxnSpPr>
        <p:spPr>
          <a:xfrm>
            <a:off x="3178740" y="2757610"/>
            <a:ext cx="1945721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7A42DA07-7605-4FC0-991E-5B45CA7AAD48}"/>
              </a:ext>
            </a:extLst>
          </p:cNvPr>
          <p:cNvSpPr/>
          <p:nvPr/>
        </p:nvSpPr>
        <p:spPr>
          <a:xfrm>
            <a:off x="7522980" y="2974837"/>
            <a:ext cx="1848448" cy="235232"/>
          </a:xfrm>
          <a:prstGeom prst="rightArrow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52830727-A41B-4AE5-9DD6-D17B69F4A122}"/>
              </a:ext>
            </a:extLst>
          </p:cNvPr>
          <p:cNvSpPr/>
          <p:nvPr/>
        </p:nvSpPr>
        <p:spPr>
          <a:xfrm>
            <a:off x="7535116" y="3668068"/>
            <a:ext cx="1836312" cy="2352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364CDB-1B0F-471B-BA68-B72D8BA2E1FE}"/>
              </a:ext>
            </a:extLst>
          </p:cNvPr>
          <p:cNvSpPr/>
          <p:nvPr/>
        </p:nvSpPr>
        <p:spPr>
          <a:xfrm>
            <a:off x="7765382" y="2796778"/>
            <a:ext cx="1416908" cy="1111626"/>
          </a:xfrm>
          <a:prstGeom prst="rect">
            <a:avLst/>
          </a:prstGeom>
          <a:solidFill>
            <a:srgbClr val="E5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algn="ctr">
              <a:spcBef>
                <a:spcPts val="100"/>
              </a:spcBef>
            </a:pPr>
            <a:endParaRPr lang="nb-NO" sz="1400" b="1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  <a:p>
            <a:pPr marL="36000" algn="ctr">
              <a:spcBef>
                <a:spcPts val="1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Periodisering</a:t>
            </a:r>
          </a:p>
          <a:p>
            <a:pPr marL="36000" algn="ctr">
              <a:spcBef>
                <a:spcPts val="100"/>
              </a:spcBef>
            </a:pPr>
            <a:r>
              <a:rPr lang="nb-NO" sz="11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av ikke-fakturert arbeid</a:t>
            </a:r>
          </a:p>
        </p:txBody>
      </p:sp>
      <p:sp>
        <p:nvSpPr>
          <p:cNvPr id="82" name="Speech Bubble: Rectangle 81">
            <a:extLst>
              <a:ext uri="{FF2B5EF4-FFF2-40B4-BE49-F238E27FC236}">
                <a16:creationId xmlns:a16="http://schemas.microsoft.com/office/drawing/2014/main" id="{CD4CF1F5-F849-4D4B-A424-183012E81F3A}"/>
              </a:ext>
            </a:extLst>
          </p:cNvPr>
          <p:cNvSpPr/>
          <p:nvPr/>
        </p:nvSpPr>
        <p:spPr>
          <a:xfrm>
            <a:off x="7765382" y="1455343"/>
            <a:ext cx="1416908" cy="1152863"/>
          </a:xfrm>
          <a:prstGeom prst="wedgeRectCallout">
            <a:avLst>
              <a:gd name="adj1" fmla="val 4631"/>
              <a:gd name="adj2" fmla="val 8504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tx1">
                    <a:lumMod val="65000"/>
                    <a:lumOff val="35000"/>
                  </a:schemeClr>
                </a:solidFill>
                <a:latin typeface="Minion pro"/>
              </a:rPr>
              <a:t>Beholdning av varer under tilvirkning og egenproduserte ferdigvarer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5799DC-C12D-4477-AC20-2189355DE12C}"/>
              </a:ext>
            </a:extLst>
          </p:cNvPr>
          <p:cNvSpPr/>
          <p:nvPr/>
        </p:nvSpPr>
        <p:spPr>
          <a:xfrm>
            <a:off x="9417672" y="1769808"/>
            <a:ext cx="1944000" cy="3336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bg1"/>
                </a:solidFill>
                <a:latin typeface="Minion pro"/>
                <a:cs typeface="Kartika" panose="02020503030404060203" pitchFamily="18" charset="0"/>
              </a:rPr>
              <a:t>Salgsinntekt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218ECD-487C-439F-86A4-D9C283C6D52D}"/>
              </a:ext>
            </a:extLst>
          </p:cNvPr>
          <p:cNvSpPr/>
          <p:nvPr/>
        </p:nvSpPr>
        <p:spPr>
          <a:xfrm>
            <a:off x="9417672" y="2876461"/>
            <a:ext cx="1944000" cy="333608"/>
          </a:xfrm>
          <a:prstGeom prst="rect">
            <a:avLst/>
          </a:prstGeom>
          <a:solidFill>
            <a:srgbClr val="C7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- materialkostnad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B98B40-499F-40A5-8615-0B9806CB55B3}"/>
              </a:ext>
            </a:extLst>
          </p:cNvPr>
          <p:cNvSpPr/>
          <p:nvPr/>
        </p:nvSpPr>
        <p:spPr>
          <a:xfrm>
            <a:off x="9421409" y="3600043"/>
            <a:ext cx="1944000" cy="333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3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- lønnskostnader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C2EE2D6-56F7-459F-825B-5C7FFF15F78B}"/>
              </a:ext>
            </a:extLst>
          </p:cNvPr>
          <p:cNvSpPr/>
          <p:nvPr/>
        </p:nvSpPr>
        <p:spPr>
          <a:xfrm>
            <a:off x="9423414" y="4664373"/>
            <a:ext cx="1944000" cy="411633"/>
          </a:xfrm>
          <a:prstGeom prst="rect">
            <a:avLst/>
          </a:prstGeom>
          <a:solidFill>
            <a:srgbClr val="FF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- driftskostnader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DD3139-6C0F-4D16-AD9B-FF6975F8E11A}"/>
              </a:ext>
            </a:extLst>
          </p:cNvPr>
          <p:cNvSpPr/>
          <p:nvPr/>
        </p:nvSpPr>
        <p:spPr>
          <a:xfrm>
            <a:off x="9417672" y="5327313"/>
            <a:ext cx="1944000" cy="3336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bg1"/>
                </a:solidFill>
                <a:latin typeface="Minion pro"/>
                <a:cs typeface="Kartika" panose="02020503030404060203" pitchFamily="18" charset="0"/>
              </a:rPr>
              <a:t>= DRIFTSRESULTAT</a:t>
            </a: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E90F5E04-56E9-4843-9A4D-10F27B2F6570}"/>
              </a:ext>
            </a:extLst>
          </p:cNvPr>
          <p:cNvSpPr/>
          <p:nvPr/>
        </p:nvSpPr>
        <p:spPr>
          <a:xfrm>
            <a:off x="5097841" y="3441233"/>
            <a:ext cx="443294" cy="2352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A02B23C-03C5-4D05-B8A0-1BD2095D8D0F}"/>
              </a:ext>
            </a:extLst>
          </p:cNvPr>
          <p:cNvSpPr/>
          <p:nvPr/>
        </p:nvSpPr>
        <p:spPr>
          <a:xfrm>
            <a:off x="540084" y="5788246"/>
            <a:ext cx="2279576" cy="54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algn="ctr">
              <a:spcBef>
                <a:spcPts val="300"/>
              </a:spcBef>
            </a:pPr>
            <a:r>
              <a:rPr lang="nb-NO" sz="1600" b="1" dirty="0">
                <a:solidFill>
                  <a:schemeClr val="bg2">
                    <a:lumMod val="50000"/>
                  </a:schemeClr>
                </a:solidFill>
                <a:latin typeface="Minion pro"/>
                <a:cs typeface="Kartika" panose="02020503030404060203" pitchFamily="18" charset="0"/>
              </a:rPr>
              <a:t>Utgift                                    </a:t>
            </a:r>
            <a:r>
              <a:rPr lang="nb-NO" sz="1200" b="1" dirty="0">
                <a:solidFill>
                  <a:schemeClr val="bg2">
                    <a:lumMod val="50000"/>
                  </a:schemeClr>
                </a:solidFill>
                <a:latin typeface="Minion pro"/>
                <a:cs typeface="Kartika" panose="02020503030404060203" pitchFamily="18" charset="0"/>
              </a:rPr>
              <a:t>oppstår ved </a:t>
            </a:r>
            <a:r>
              <a:rPr lang="nb-NO" sz="1200" b="1" i="1" dirty="0">
                <a:solidFill>
                  <a:schemeClr val="bg2">
                    <a:lumMod val="50000"/>
                  </a:schemeClr>
                </a:solidFill>
                <a:latin typeface="Minion pro"/>
                <a:cs typeface="Kartika" panose="02020503030404060203" pitchFamily="18" charset="0"/>
              </a:rPr>
              <a:t>anskaffelse</a:t>
            </a:r>
            <a:r>
              <a:rPr lang="nb-NO" sz="1200" b="1" dirty="0">
                <a:solidFill>
                  <a:schemeClr val="bg2">
                    <a:lumMod val="50000"/>
                  </a:schemeClr>
                </a:solidFill>
                <a:latin typeface="Minion pro"/>
                <a:cs typeface="Kartika" panose="02020503030404060203" pitchFamily="18" charset="0"/>
              </a:rPr>
              <a:t> av innsatsfaktor</a:t>
            </a:r>
          </a:p>
          <a:p>
            <a:pPr marL="36000" indent="108000" algn="ctr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E8C9288-0422-4C49-B742-19028B88EE38}"/>
              </a:ext>
            </a:extLst>
          </p:cNvPr>
          <p:cNvSpPr/>
          <p:nvPr/>
        </p:nvSpPr>
        <p:spPr>
          <a:xfrm>
            <a:off x="5303992" y="5746814"/>
            <a:ext cx="2279576" cy="54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algn="ctr">
              <a:spcBef>
                <a:spcPts val="300"/>
              </a:spcBef>
            </a:pPr>
            <a:r>
              <a:rPr lang="nb-NO" sz="1600" b="1">
                <a:solidFill>
                  <a:schemeClr val="accent1"/>
                </a:solidFill>
                <a:latin typeface="Minion pro"/>
                <a:cs typeface="Kartika" panose="02020503030404060203" pitchFamily="18" charset="0"/>
              </a:rPr>
              <a:t>Kostnad  </a:t>
            </a:r>
            <a:r>
              <a:rPr lang="nb-NO" sz="16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                                  </a:t>
            </a:r>
            <a:r>
              <a:rPr lang="nb-NO" sz="12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oppstår ved </a:t>
            </a:r>
            <a:r>
              <a:rPr lang="nb-NO" sz="1200" b="1" i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forbruk</a:t>
            </a:r>
            <a:r>
              <a:rPr lang="nb-NO" sz="12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 av innsatsfaktor</a:t>
            </a:r>
          </a:p>
          <a:p>
            <a:pPr marL="36000" indent="108000" algn="ctr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nb-NO" b="1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59BF8D-9E1B-4EE9-9EFF-0730B2D4D6EC}"/>
              </a:ext>
            </a:extLst>
          </p:cNvPr>
          <p:cNvSpPr/>
          <p:nvPr/>
        </p:nvSpPr>
        <p:spPr>
          <a:xfrm>
            <a:off x="9249884" y="5788247"/>
            <a:ext cx="2279576" cy="54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algn="ctr">
              <a:spcBef>
                <a:spcPts val="300"/>
              </a:spcBef>
            </a:pPr>
            <a:r>
              <a:rPr lang="nb-NO" sz="1600" b="1" dirty="0">
                <a:solidFill>
                  <a:schemeClr val="bg2">
                    <a:lumMod val="50000"/>
                  </a:schemeClr>
                </a:solidFill>
                <a:latin typeface="Minion pro"/>
                <a:cs typeface="Kartika" panose="02020503030404060203" pitchFamily="18" charset="0"/>
              </a:rPr>
              <a:t>Inntekt                                  </a:t>
            </a:r>
            <a:r>
              <a:rPr lang="nb-NO" sz="1200" b="1" dirty="0">
                <a:solidFill>
                  <a:schemeClr val="bg2">
                    <a:lumMod val="50000"/>
                  </a:schemeClr>
                </a:solidFill>
                <a:latin typeface="Minion pro"/>
                <a:cs typeface="Kartika" panose="02020503030404060203" pitchFamily="18" charset="0"/>
              </a:rPr>
              <a:t>oppstår når produsert vare/tjeneste er fakturert</a:t>
            </a:r>
          </a:p>
          <a:p>
            <a:pPr marL="36000" algn="ctr">
              <a:spcBef>
                <a:spcPts val="300"/>
              </a:spcBef>
            </a:pPr>
            <a:endParaRPr lang="nb-NO" sz="1600" b="1" dirty="0">
              <a:solidFill>
                <a:schemeClr val="bg2">
                  <a:lumMod val="50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DD873B6-DB99-41F2-8EC2-316524303F93}"/>
              </a:ext>
            </a:extLst>
          </p:cNvPr>
          <p:cNvSpPr/>
          <p:nvPr/>
        </p:nvSpPr>
        <p:spPr>
          <a:xfrm>
            <a:off x="872825" y="5221176"/>
            <a:ext cx="1703488" cy="356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Anleggsmiddel</a:t>
            </a:r>
          </a:p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79A8BD1D-C4BA-4260-90BD-913C71C3CA12}"/>
              </a:ext>
            </a:extLst>
          </p:cNvPr>
          <p:cNvSpPr/>
          <p:nvPr/>
        </p:nvSpPr>
        <p:spPr>
          <a:xfrm>
            <a:off x="2565628" y="5204135"/>
            <a:ext cx="593317" cy="235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9FC13BF-9655-4319-BBCA-1DD670378C86}"/>
              </a:ext>
            </a:extLst>
          </p:cNvPr>
          <p:cNvSpPr/>
          <p:nvPr/>
        </p:nvSpPr>
        <p:spPr>
          <a:xfrm>
            <a:off x="3180461" y="5118329"/>
            <a:ext cx="1944000" cy="3397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algn="ctr">
              <a:spcBef>
                <a:spcPts val="600"/>
              </a:spcBef>
            </a:pPr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Periodisering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EC58896-48AA-46B7-9153-BB8B3136507D}"/>
              </a:ext>
            </a:extLst>
          </p:cNvPr>
          <p:cNvSpPr/>
          <p:nvPr/>
        </p:nvSpPr>
        <p:spPr>
          <a:xfrm>
            <a:off x="5627457" y="5118329"/>
            <a:ext cx="1944000" cy="3397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>
              <a:spcBef>
                <a:spcPts val="600"/>
              </a:spcBef>
            </a:pPr>
            <a:r>
              <a:rPr lang="nb-NO" sz="1400" b="1">
                <a:solidFill>
                  <a:schemeClr val="tx1">
                    <a:lumMod val="85000"/>
                    <a:lumOff val="15000"/>
                  </a:schemeClr>
                </a:solidFill>
                <a:latin typeface="Minion pro"/>
                <a:cs typeface="Kartika" panose="02020503030404060203" pitchFamily="18" charset="0"/>
              </a:rPr>
              <a:t>Avskrivninger</a:t>
            </a:r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48DFFE01-E81F-4922-8A13-66EF18CDACE6}"/>
              </a:ext>
            </a:extLst>
          </p:cNvPr>
          <p:cNvSpPr/>
          <p:nvPr/>
        </p:nvSpPr>
        <p:spPr>
          <a:xfrm>
            <a:off x="5170705" y="5170579"/>
            <a:ext cx="456752" cy="235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30989105-2A65-4196-98EC-0A087F3808C7}"/>
              </a:ext>
            </a:extLst>
          </p:cNvPr>
          <p:cNvSpPr/>
          <p:nvPr/>
        </p:nvSpPr>
        <p:spPr>
          <a:xfrm rot="21230499">
            <a:off x="7530245" y="5023748"/>
            <a:ext cx="1905562" cy="2352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" indent="108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Minion pro"/>
              <a:cs typeface="Kartika" panose="02020503030404060203" pitchFamily="18" charset="0"/>
            </a:endParaRP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8BCD2AAD-EBD2-C8BD-D968-32E75A80ADB5}"/>
              </a:ext>
            </a:extLst>
          </p:cNvPr>
          <p:cNvSpPr txBox="1">
            <a:spLocks/>
          </p:cNvSpPr>
          <p:nvPr/>
        </p:nvSpPr>
        <p:spPr>
          <a:xfrm>
            <a:off x="10233881" y="6624714"/>
            <a:ext cx="1958119" cy="2352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BUS101_Bedriftsøkonomiske sammenhenger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8C5554E3-B303-A9C6-6BF4-77A637E82CFD}"/>
              </a:ext>
            </a:extLst>
          </p:cNvPr>
          <p:cNvSpPr txBox="1">
            <a:spLocks/>
          </p:cNvSpPr>
          <p:nvPr/>
        </p:nvSpPr>
        <p:spPr>
          <a:xfrm>
            <a:off x="11844940" y="6624714"/>
            <a:ext cx="234893" cy="23161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rgbClr val="009D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altLang="nb-NO" sz="7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s. </a:t>
            </a:r>
            <a:fld id="{182D40AC-E4B7-44D0-AB2A-1A195DA07EA7}" type="slidenum">
              <a:rPr lang="nb-NO" altLang="nb-NO" sz="700" smtClean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pPr algn="r"/>
              <a:t>9</a:t>
            </a:fld>
            <a:endParaRPr lang="nb-NO" altLang="nb-NO" sz="7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0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3" ma:contentTypeDescription="Create a new document." ma:contentTypeScope="" ma:versionID="5ad66e5aa1a913266c0a57961daaf30d">
  <xsd:schema xmlns:xsd="http://www.w3.org/2001/XMLSchema" xmlns:xs="http://www.w3.org/2001/XMLSchema" xmlns:p="http://schemas.microsoft.com/office/2006/metadata/properties" xmlns:ns3="44bfa961-d78b-447a-878e-35665a8e91da" xmlns:ns4="798669ef-5b93-4279-81b9-857416755ccd" targetNamespace="http://schemas.microsoft.com/office/2006/metadata/properties" ma:root="true" ma:fieldsID="fcb947eb79d02d64013818fd7b672b1b" ns3:_="" ns4:_="">
    <xsd:import namespace="44bfa961-d78b-447a-878e-35665a8e91da"/>
    <xsd:import namespace="798669ef-5b93-4279-81b9-857416755c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669ef-5b93-4279-81b9-857416755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EF68D-BF86-49A6-A158-B69A2762E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798669ef-5b93-4279-81b9-857416755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68FAF5-4742-48A4-8732-20D0121F1250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98669ef-5b93-4279-81b9-857416755ccd"/>
    <ds:schemaRef ds:uri="http://schemas.microsoft.com/office/infopath/2007/PartnerControls"/>
    <ds:schemaRef ds:uri="44bfa961-d78b-447a-878e-35665a8e91d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A239D5-2D85-4CD5-B070-0B4FAC9BC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8304</TotalTime>
  <Words>2341</Words>
  <Application>Microsoft Office PowerPoint</Application>
  <PresentationFormat>Widescreen</PresentationFormat>
  <Paragraphs>362</Paragraphs>
  <Slides>25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8" baseType="lpstr">
      <vt:lpstr>Adobe Fan Heiti Std B</vt:lpstr>
      <vt:lpstr>-apple-system</vt:lpstr>
      <vt:lpstr>Arial</vt:lpstr>
      <vt:lpstr>Calibri</vt:lpstr>
      <vt:lpstr>Calibri     </vt:lpstr>
      <vt:lpstr>Calibri Light</vt:lpstr>
      <vt:lpstr>Minion pro</vt:lpstr>
      <vt:lpstr>MinionPro-It</vt:lpstr>
      <vt:lpstr>MinionPro-Regular</vt:lpstr>
      <vt:lpstr>Roobert</vt:lpstr>
      <vt:lpstr>Segoe UI</vt:lpstr>
      <vt:lpstr>Wingdings</vt:lpstr>
      <vt:lpstr>Office Theme</vt:lpstr>
      <vt:lpstr>BUS101_Bedriftsøkonomiske sammenhenger</vt:lpstr>
      <vt:lpstr>Dagens agenda</vt:lpstr>
      <vt:lpstr>TIPS OM «EKSAMENSTEKNIKK»; HVORDAN ANGRIPE EN KORTSVARSOPPGAVE</vt:lpstr>
      <vt:lpstr>Utgifter, kostnader og utbetalinger – ikke det samme</vt:lpstr>
      <vt:lpstr>Utgifter, kostnader og utbetalinger</vt:lpstr>
      <vt:lpstr>Utgifter, kostnader og utbetalinger</vt:lpstr>
      <vt:lpstr>Utgifter, kostnader og utbetalinger</vt:lpstr>
      <vt:lpstr>Om anskaffelse av anleggsmidler og avskrivninger</vt:lpstr>
      <vt:lpstr>Hvordan utgifter etter periodisering ender opp som kostnader</vt:lpstr>
      <vt:lpstr>Regnskapsanalyse</vt:lpstr>
      <vt:lpstr>De fem trinnene i regnskapsanalysen</vt:lpstr>
      <vt:lpstr>Arbeidskapital («Working Capital»)</vt:lpstr>
      <vt:lpstr>Arbeidskapital («Working Capital»)</vt:lpstr>
      <vt:lpstr>Arbeidskapitalen som en funksjon av driftskretsløpet</vt:lpstr>
      <vt:lpstr>PowerPoint-presentasjon</vt:lpstr>
      <vt:lpstr>Klima-regnskapet; GHG-protokollen</vt:lpstr>
      <vt:lpstr>Rapporteringskrav for likestilling og mangfold</vt:lpstr>
      <vt:lpstr>Åpenhetsloven</vt:lpstr>
      <vt:lpstr>Bærekraftsmålene og rapportering</vt:lpstr>
      <vt:lpstr>§ 3-3c. Redegjørelse om samfunnsansvar</vt:lpstr>
      <vt:lpstr>Etikk og lovgivning</vt:lpstr>
      <vt:lpstr>PowerPoint-presentasjon</vt:lpstr>
      <vt:lpstr>Oppsummering</vt:lpstr>
      <vt:lpstr>PowerPoint-presentasjon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Stig Aleksander Aune</dc:creator>
  <cp:lastModifiedBy>Christopher Johansen</cp:lastModifiedBy>
  <cp:revision>10</cp:revision>
  <cp:lastPrinted>2022-08-15T12:13:30Z</cp:lastPrinted>
  <dcterms:created xsi:type="dcterms:W3CDTF">2020-04-25T06:19:07Z</dcterms:created>
  <dcterms:modified xsi:type="dcterms:W3CDTF">2023-09-21T08:02:37Z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stig.aleksander.aune@nmbu.no</vt:lpwstr>
  </property>
  <property fmtid="{D5CDD505-2E9C-101B-9397-08002B2CF9AE}" pid="5" name="MSIP_Label_d0484126-3486-41a9-802e-7f1e2277276c_SetDate">
    <vt:lpwstr>2020-04-25T06:19:18.4304237Z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5e58fc8d-5d14-4628-851d-39773e01b1eb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0x010100934D04241B6A2C49AEC0829EF2CEDC39</vt:lpwstr>
  </property>
</Properties>
</file>